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70" r:id="rId2"/>
    <p:sldId id="269" r:id="rId3"/>
    <p:sldId id="258" r:id="rId4"/>
    <p:sldId id="260" r:id="rId5"/>
    <p:sldId id="262" r:id="rId6"/>
    <p:sldId id="259" r:id="rId7"/>
    <p:sldId id="263" r:id="rId8"/>
    <p:sldId id="271" r:id="rId9"/>
    <p:sldId id="273" r:id="rId10"/>
    <p:sldId id="272" r:id="rId11"/>
    <p:sldId id="264" r:id="rId12"/>
    <p:sldId id="265"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10" autoAdjust="0"/>
    <p:restoredTop sz="94660"/>
  </p:normalViewPr>
  <p:slideViewPr>
    <p:cSldViewPr snapToGrid="0">
      <p:cViewPr varScale="1">
        <p:scale>
          <a:sx n="89" d="100"/>
          <a:sy n="89" d="100"/>
        </p:scale>
        <p:origin x="571"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58B112-AB82-45E6-B769-A759872EF591}" type="datetimeFigureOut">
              <a:rPr lang="en-IN" smtClean="0"/>
              <a:t>15-02-2024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7215F0-70D4-4870-BEFB-576D9D9AF2F5}" type="slidenum">
              <a:rPr lang="en-IN" smtClean="0"/>
              <a:t>‹#›</a:t>
            </a:fld>
            <a:endParaRPr lang="en-IN"/>
          </a:p>
        </p:txBody>
      </p:sp>
    </p:spTree>
    <p:extLst>
      <p:ext uri="{BB962C8B-B14F-4D97-AF65-F5344CB8AC3E}">
        <p14:creationId xmlns:p14="http://schemas.microsoft.com/office/powerpoint/2010/main" val="1679352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1E405-9503-9C7C-5BB3-872B7404E2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5D3ADB2-E1CB-5948-8A70-EA7160C6B7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8CFAE36-6D54-B6C1-D18E-46244C410F00}"/>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5" name="Footer Placeholder 4">
            <a:extLst>
              <a:ext uri="{FF2B5EF4-FFF2-40B4-BE49-F238E27FC236}">
                <a16:creationId xmlns:a16="http://schemas.microsoft.com/office/drawing/2014/main" id="{2A2B3172-4FF4-6230-91F0-89A9F87145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AAFDC7D-AE9A-2045-752E-E5BE8BBEA133}"/>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4069840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624F-06A5-9EBC-AF0F-DE25F4609C1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AF633EE-3882-A47D-D909-10FF143E82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86C8F91-896B-331D-6956-1B79050CBACB}"/>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5" name="Footer Placeholder 4">
            <a:extLst>
              <a:ext uri="{FF2B5EF4-FFF2-40B4-BE49-F238E27FC236}">
                <a16:creationId xmlns:a16="http://schemas.microsoft.com/office/drawing/2014/main" id="{A8180463-FA95-8AD8-CF91-6D7D94EDE97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AD7DF0-D2DF-EB26-2AA1-2040FA243DEB}"/>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2467930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CDF29B-E826-9E58-6397-BD43506024A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3AC5350-DE5F-1A10-6C5E-B950A7C328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50A5B06-37BF-A4B7-640B-0BBCCEE4602D}"/>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5" name="Footer Placeholder 4">
            <a:extLst>
              <a:ext uri="{FF2B5EF4-FFF2-40B4-BE49-F238E27FC236}">
                <a16:creationId xmlns:a16="http://schemas.microsoft.com/office/drawing/2014/main" id="{BCB95103-6DD3-57C1-F9B9-322F4509EC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13F9B2-F70C-1C2B-0365-411E5B48A413}"/>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39190395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0275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BF9AE-3EF4-14DD-11D2-D6CA5378EC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EB4FDFE-1E21-1D30-2133-3E1D2E7DFA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E691EFC-338C-2130-474F-C6C6F063BC11}"/>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5" name="Footer Placeholder 4">
            <a:extLst>
              <a:ext uri="{FF2B5EF4-FFF2-40B4-BE49-F238E27FC236}">
                <a16:creationId xmlns:a16="http://schemas.microsoft.com/office/drawing/2014/main" id="{E6CA57C2-1FF8-ACDD-A822-5D7635E61E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0120840-D2F6-D1A0-5C3F-F1DFE3515EC8}"/>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1927891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9CFF6-1D65-694B-C28C-DCC80A68A9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556D18F-898D-D1D7-6E4E-70FFD0001D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AE507E-BBEB-4205-7444-664C52ADB2A4}"/>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5" name="Footer Placeholder 4">
            <a:extLst>
              <a:ext uri="{FF2B5EF4-FFF2-40B4-BE49-F238E27FC236}">
                <a16:creationId xmlns:a16="http://schemas.microsoft.com/office/drawing/2014/main" id="{B1F321CD-3A84-EECB-E890-DCBF099FD0B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4DB407-3E21-DC1F-2962-8C4DBFE2D811}"/>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1466636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32FFF-F6A4-454D-B1E2-2F8C35E48F9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50FE22B-FF67-36B8-816F-B4B52F2DF9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7375D13-05AA-6B56-38DE-D6DB532D6A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C976B0A-0FB6-62F3-2394-E076B581EF10}"/>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6" name="Footer Placeholder 5">
            <a:extLst>
              <a:ext uri="{FF2B5EF4-FFF2-40B4-BE49-F238E27FC236}">
                <a16:creationId xmlns:a16="http://schemas.microsoft.com/office/drawing/2014/main" id="{088A5F08-3942-6A7A-73BE-44C69BD62B4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4DFDD64-74F4-8E3D-2F3D-F3137922A5CB}"/>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1139203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07B3-0455-694B-5B65-6C0E6DB62E6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85161B1-7546-16D7-307F-EA3B7FC9D8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658E57-BF2E-9B11-C38A-807D15DD54E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D837B94-3D85-B691-7FEA-57F55D563F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DFD94B-A82A-A388-1777-B0887CB88C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498A557-CDE8-93D8-615C-97F2F6AECACE}"/>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8" name="Footer Placeholder 7">
            <a:extLst>
              <a:ext uri="{FF2B5EF4-FFF2-40B4-BE49-F238E27FC236}">
                <a16:creationId xmlns:a16="http://schemas.microsoft.com/office/drawing/2014/main" id="{AC1FEC1E-1454-700B-7A50-F22CA38C1D3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1422226-E4E7-0B6B-EE52-FD7122ED8D12}"/>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481661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27AD0-F018-867C-1B66-03A945F276C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1E41621-D93C-2D53-EEF9-7E63936A0070}"/>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4" name="Footer Placeholder 3">
            <a:extLst>
              <a:ext uri="{FF2B5EF4-FFF2-40B4-BE49-F238E27FC236}">
                <a16:creationId xmlns:a16="http://schemas.microsoft.com/office/drawing/2014/main" id="{DF7B8B84-32E6-20BD-4BA4-2C8E12B50F6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FAB9DDD-BBA8-96AA-BE46-5784CC723F7B}"/>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312895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776335-696E-65A8-63CF-B9E92DB23D46}"/>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3" name="Footer Placeholder 2">
            <a:extLst>
              <a:ext uri="{FF2B5EF4-FFF2-40B4-BE49-F238E27FC236}">
                <a16:creationId xmlns:a16="http://schemas.microsoft.com/office/drawing/2014/main" id="{ABF97CCB-18AB-6EDD-F5FA-F19395154B2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AD20268-6917-EBC5-5ECC-F7CB33D39C91}"/>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356847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338A5-851D-7005-554B-B890FCD99F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B2C54EA-A21F-E1E2-876F-D4EDE5A098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3676B3F-0331-7821-1422-9CE6B8B341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3CC656-F67D-F1E4-0C2C-4B773494CA6C}"/>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6" name="Footer Placeholder 5">
            <a:extLst>
              <a:ext uri="{FF2B5EF4-FFF2-40B4-BE49-F238E27FC236}">
                <a16:creationId xmlns:a16="http://schemas.microsoft.com/office/drawing/2014/main" id="{BFFD029B-9C97-5A9D-AFB6-38B333FD8C9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3CB2B02-A261-320C-A38B-4CEDD9BAA560}"/>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2079409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E199D-62A4-BBB3-0D9F-E6DD8B235E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D05CE32-1C6B-A5CB-B0D9-16B6F20E88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5CBD74E-5132-B11C-D6E3-70D5FB6F1A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7EF82A-668E-7C7B-A20B-89367D9CB6CD}"/>
              </a:ext>
            </a:extLst>
          </p:cNvPr>
          <p:cNvSpPr>
            <a:spLocks noGrp="1"/>
          </p:cNvSpPr>
          <p:nvPr>
            <p:ph type="dt" sz="half" idx="10"/>
          </p:nvPr>
        </p:nvSpPr>
        <p:spPr/>
        <p:txBody>
          <a:bodyPr/>
          <a:lstStyle/>
          <a:p>
            <a:fld id="{6DB4A4D1-46A3-4DBA-8942-49D104220771}" type="datetimeFigureOut">
              <a:rPr lang="en-IN" smtClean="0"/>
              <a:t>15-02-2024</a:t>
            </a:fld>
            <a:endParaRPr lang="en-IN"/>
          </a:p>
        </p:txBody>
      </p:sp>
      <p:sp>
        <p:nvSpPr>
          <p:cNvPr id="6" name="Footer Placeholder 5">
            <a:extLst>
              <a:ext uri="{FF2B5EF4-FFF2-40B4-BE49-F238E27FC236}">
                <a16:creationId xmlns:a16="http://schemas.microsoft.com/office/drawing/2014/main" id="{37CBDB4C-F850-1083-E906-E226862334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F9CFD36-DBFB-A830-F46E-D31056BC4990}"/>
              </a:ext>
            </a:extLst>
          </p:cNvPr>
          <p:cNvSpPr>
            <a:spLocks noGrp="1"/>
          </p:cNvSpPr>
          <p:nvPr>
            <p:ph type="sldNum" sz="quarter" idx="12"/>
          </p:nvPr>
        </p:nvSpPr>
        <p:spPr/>
        <p:txBody>
          <a:bodyPr/>
          <a:lstStyle/>
          <a:p>
            <a:fld id="{36C2A1D8-685D-425A-BB06-54B0B60C6699}" type="slidenum">
              <a:rPr lang="en-IN" smtClean="0"/>
              <a:t>‹#›</a:t>
            </a:fld>
            <a:endParaRPr lang="en-IN"/>
          </a:p>
        </p:txBody>
      </p:sp>
    </p:spTree>
    <p:extLst>
      <p:ext uri="{BB962C8B-B14F-4D97-AF65-F5344CB8AC3E}">
        <p14:creationId xmlns:p14="http://schemas.microsoft.com/office/powerpoint/2010/main" val="3810133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EA6C16-FBBE-8846-57D3-5C0172885A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D43C4FB-7CC7-70E2-8E97-E95D9D26C3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B35F0D-D175-7007-368B-D151FF7B82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B4A4D1-46A3-4DBA-8942-49D104220771}" type="datetimeFigureOut">
              <a:rPr lang="en-IN" smtClean="0"/>
              <a:t>15-02-2024</a:t>
            </a:fld>
            <a:endParaRPr lang="en-IN"/>
          </a:p>
        </p:txBody>
      </p:sp>
      <p:sp>
        <p:nvSpPr>
          <p:cNvPr id="5" name="Footer Placeholder 4">
            <a:extLst>
              <a:ext uri="{FF2B5EF4-FFF2-40B4-BE49-F238E27FC236}">
                <a16:creationId xmlns:a16="http://schemas.microsoft.com/office/drawing/2014/main" id="{8EBC9F82-805E-7672-3608-FB2F351717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C5CC327-0D20-C396-685A-1F78CD543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C2A1D8-685D-425A-BB06-54B0B60C6699}" type="slidenum">
              <a:rPr lang="en-IN" smtClean="0"/>
              <a:t>‹#›</a:t>
            </a:fld>
            <a:endParaRPr lang="en-IN"/>
          </a:p>
        </p:txBody>
      </p:sp>
    </p:spTree>
    <p:extLst>
      <p:ext uri="{BB962C8B-B14F-4D97-AF65-F5344CB8AC3E}">
        <p14:creationId xmlns:p14="http://schemas.microsoft.com/office/powerpoint/2010/main" val="235076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184" y="2490646"/>
            <a:ext cx="12125815" cy="1047631"/>
          </a:xfrm>
          <a:noFill/>
        </p:spPr>
        <p:txBody>
          <a:bodyPr>
            <a:normAutofit/>
          </a:bodyPr>
          <a:lstStyle/>
          <a:p>
            <a:pPr algn="ctr"/>
            <a:r>
              <a:rPr lang="en-US" sz="6000" dirty="0">
                <a:latin typeface="Algerian" panose="04020705040A02060702" pitchFamily="82" charset="0"/>
              </a:rPr>
              <a:t>ZOMBIELAND</a:t>
            </a:r>
          </a:p>
        </p:txBody>
      </p:sp>
      <p:sp>
        <p:nvSpPr>
          <p:cNvPr id="3" name="Subtitle 2"/>
          <p:cNvSpPr>
            <a:spLocks noGrp="1"/>
          </p:cNvSpPr>
          <p:nvPr>
            <p:ph type="subTitle" idx="1"/>
          </p:nvPr>
        </p:nvSpPr>
        <p:spPr>
          <a:xfrm>
            <a:off x="0" y="2062917"/>
            <a:ext cx="12192000" cy="685665"/>
          </a:xfrm>
        </p:spPr>
        <p:txBody>
          <a:bodyPr/>
          <a:lstStyle/>
          <a:p>
            <a:pPr algn="ctr"/>
            <a:r>
              <a:rPr lang="en-US" dirty="0">
                <a:latin typeface="Rockwell" panose="02060603020205020403" pitchFamily="18" charset="0"/>
              </a:rPr>
              <a:t>Mini-Project Presentation</a:t>
            </a:r>
          </a:p>
        </p:txBody>
      </p:sp>
      <p:sp>
        <p:nvSpPr>
          <p:cNvPr id="4" name="Subtitle 2"/>
          <p:cNvSpPr txBox="1">
            <a:spLocks/>
          </p:cNvSpPr>
          <p:nvPr/>
        </p:nvSpPr>
        <p:spPr>
          <a:xfrm>
            <a:off x="0" y="4843371"/>
            <a:ext cx="3704253" cy="175906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dirty="0">
                <a:latin typeface="Rockwell" panose="02060603020205020403" pitchFamily="18" charset="0"/>
                <a:cs typeface="Times New Roman" panose="02020603050405020304" pitchFamily="18" charset="0"/>
              </a:rPr>
              <a:t>Project guide: </a:t>
            </a:r>
          </a:p>
          <a:p>
            <a:r>
              <a:rPr lang="en-US" dirty="0">
                <a:latin typeface="Times New Roman" panose="02020603050405020304" pitchFamily="18" charset="0"/>
                <a:cs typeface="Times New Roman" panose="02020603050405020304" pitchFamily="18" charset="0"/>
              </a:rPr>
              <a:t>Mr. Anurag Gupta </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2262"/>
            <a:ext cx="1501254" cy="1611911"/>
          </a:xfrm>
          <a:prstGeom prst="rect">
            <a:avLst/>
          </a:prstGeom>
        </p:spPr>
      </p:pic>
      <p:sp>
        <p:nvSpPr>
          <p:cNvPr id="7" name="Subtitle 2"/>
          <p:cNvSpPr txBox="1">
            <a:spLocks/>
          </p:cNvSpPr>
          <p:nvPr/>
        </p:nvSpPr>
        <p:spPr bwMode="auto">
          <a:xfrm>
            <a:off x="2958860" y="3483456"/>
            <a:ext cx="688388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anose="05000000000000000000" pitchFamily="2" charset="2"/>
              <a:buNone/>
              <a:tabLst/>
              <a:defRPr/>
            </a:pPr>
            <a:r>
              <a:rPr kumimoji="0" lang="en-US" sz="2400" b="0"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Project Domain: WEB DEVELOPMENT,</a:t>
            </a:r>
            <a:r>
              <a:rPr lang="en-US" sz="2400" dirty="0">
                <a:latin typeface="Times New Roman" pitchFamily="18" charset="0"/>
                <a:cs typeface="Times New Roman" pitchFamily="18" charset="0"/>
              </a:rPr>
              <a:t>PYTHON</a:t>
            </a:r>
            <a:endParaRPr kumimoji="0" lang="en-US" sz="2400" b="0"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
                <a:schemeClr val="accent2"/>
              </a:buClr>
              <a:buSzTx/>
              <a:buFont typeface="Wingdings" panose="05000000000000000000" pitchFamily="2" charset="2"/>
              <a:buNone/>
              <a:tabLst/>
              <a:defRPr/>
            </a:pPr>
            <a:r>
              <a:rPr kumimoji="0" lang="en-US" sz="2400" b="0"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Project Group No:13</a:t>
            </a:r>
            <a:endParaRPr kumimoji="0" lang="en-US" sz="2400" b="1"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8" name="TextBox 7"/>
          <p:cNvSpPr txBox="1"/>
          <p:nvPr/>
        </p:nvSpPr>
        <p:spPr>
          <a:xfrm>
            <a:off x="2186741" y="291752"/>
            <a:ext cx="8718496" cy="1692771"/>
          </a:xfrm>
          <a:prstGeom prst="rect">
            <a:avLst/>
          </a:prstGeom>
          <a:noFill/>
        </p:spPr>
        <p:txBody>
          <a:bodyPr wrap="square" rtlCol="0">
            <a:spAutoFit/>
          </a:bodyPr>
          <a:lstStyle/>
          <a:p>
            <a:pPr algn="ctr"/>
            <a:r>
              <a:rPr lang="en-US" sz="4000" dirty="0">
                <a:solidFill>
                  <a:sysClr val="windowText" lastClr="000000"/>
                </a:solidFill>
              </a:rPr>
              <a:t>ABES Engineering College, Ghaziabad, UP</a:t>
            </a:r>
          </a:p>
          <a:p>
            <a:pPr algn="ctr"/>
            <a:r>
              <a:rPr lang="en-US" sz="4000" dirty="0">
                <a:solidFill>
                  <a:sysClr val="windowText" lastClr="000000"/>
                </a:solidFill>
              </a:rPr>
              <a:t>Computer Engineering Department </a:t>
            </a:r>
          </a:p>
          <a:p>
            <a:pPr algn="ctr"/>
            <a:endParaRPr lang="en-IN" sz="2400" dirty="0"/>
          </a:p>
        </p:txBody>
      </p:sp>
      <p:sp>
        <p:nvSpPr>
          <p:cNvPr id="9" name="Subtitle 2"/>
          <p:cNvSpPr txBox="1">
            <a:spLocks/>
          </p:cNvSpPr>
          <p:nvPr/>
        </p:nvSpPr>
        <p:spPr>
          <a:xfrm>
            <a:off x="5523722" y="4843372"/>
            <a:ext cx="6531429" cy="175906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dirty="0">
                <a:latin typeface="Rockwell" panose="02060603020205020403" pitchFamily="18" charset="0"/>
                <a:cs typeface="Times New Roman" panose="02020603050405020304" pitchFamily="18" charset="0"/>
              </a:rPr>
              <a:t>Team members:</a:t>
            </a:r>
          </a:p>
          <a:p>
            <a:r>
              <a:rPr lang="en-US" dirty="0">
                <a:latin typeface="Times New Roman" panose="02020603050405020304" pitchFamily="18" charset="0"/>
                <a:cs typeface="Times New Roman" panose="02020603050405020304" pitchFamily="18" charset="0"/>
              </a:rPr>
              <a:t>Prakhar Mehrotra(2200320150045)</a:t>
            </a:r>
          </a:p>
          <a:p>
            <a:r>
              <a:rPr lang="en-US" dirty="0">
                <a:latin typeface="Times New Roman" panose="02020603050405020304" pitchFamily="18" charset="0"/>
                <a:cs typeface="Times New Roman" panose="02020603050405020304" pitchFamily="18" charset="0"/>
              </a:rPr>
              <a:t>Rohit  Kumar (2200320150052)</a:t>
            </a:r>
          </a:p>
        </p:txBody>
      </p:sp>
    </p:spTree>
    <p:extLst>
      <p:ext uri="{BB962C8B-B14F-4D97-AF65-F5344CB8AC3E}">
        <p14:creationId xmlns:p14="http://schemas.microsoft.com/office/powerpoint/2010/main" val="29053979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129B06-7CB8-D9FA-0525-2C9CF00928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58065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152025">
              <a:alpha val="75000"/>
            </a:srgbClr>
          </a:solidFill>
          <a:ln/>
        </p:spPr>
      </p:sp>
      <p:sp>
        <p:nvSpPr>
          <p:cNvPr id="4" name="Text 1"/>
          <p:cNvSpPr/>
          <p:nvPr/>
        </p:nvSpPr>
        <p:spPr>
          <a:xfrm>
            <a:off x="1698328" y="1235174"/>
            <a:ext cx="8795345" cy="1157288"/>
          </a:xfrm>
          <a:prstGeom prst="rect">
            <a:avLst/>
          </a:prstGeom>
          <a:noFill/>
          <a:ln/>
        </p:spPr>
        <p:txBody>
          <a:bodyPr wrap="square" rtlCol="0" anchor="t"/>
          <a:lstStyle/>
          <a:p>
            <a:pPr>
              <a:lnSpc>
                <a:spcPts val="4556"/>
              </a:lnSpc>
            </a:pPr>
            <a:r>
              <a:rPr lang="en-US" sz="3645" b="1" dirty="0">
                <a:solidFill>
                  <a:srgbClr val="F0F4F1"/>
                </a:solidFill>
                <a:latin typeface="Syne" pitchFamily="34" charset="0"/>
                <a:ea typeface="Syne" pitchFamily="34" charset="-122"/>
                <a:cs typeface="Syne" pitchFamily="34" charset="-120"/>
              </a:rPr>
              <a:t>Requirements of Project</a:t>
            </a:r>
            <a:endParaRPr lang="en-US" sz="3645" dirty="0"/>
          </a:p>
        </p:txBody>
      </p:sp>
      <p:sp>
        <p:nvSpPr>
          <p:cNvPr id="5" name="Shape 2"/>
          <p:cNvSpPr/>
          <p:nvPr/>
        </p:nvSpPr>
        <p:spPr>
          <a:xfrm>
            <a:off x="1698327" y="2762746"/>
            <a:ext cx="2808387" cy="2859981"/>
          </a:xfrm>
          <a:prstGeom prst="roundRect">
            <a:avLst>
              <a:gd name="adj" fmla="val 2967"/>
            </a:avLst>
          </a:prstGeom>
          <a:solidFill>
            <a:srgbClr val="547808"/>
          </a:solidFill>
          <a:ln w="13811">
            <a:solidFill>
              <a:srgbClr val="6D9121"/>
            </a:solidFill>
            <a:prstDash val="solid"/>
          </a:ln>
        </p:spPr>
      </p:sp>
      <p:sp>
        <p:nvSpPr>
          <p:cNvPr id="6" name="Text 3"/>
          <p:cNvSpPr/>
          <p:nvPr/>
        </p:nvSpPr>
        <p:spPr>
          <a:xfrm>
            <a:off x="1894979" y="2959398"/>
            <a:ext cx="2415083" cy="578644"/>
          </a:xfrm>
          <a:prstGeom prst="rect">
            <a:avLst/>
          </a:prstGeom>
          <a:noFill/>
          <a:ln/>
        </p:spPr>
        <p:txBody>
          <a:bodyPr wrap="squar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Gameplay Mechanics</a:t>
            </a:r>
            <a:endParaRPr lang="en-US" sz="1822" dirty="0"/>
          </a:p>
        </p:txBody>
      </p:sp>
      <p:sp>
        <p:nvSpPr>
          <p:cNvPr id="7" name="Text 4"/>
          <p:cNvSpPr/>
          <p:nvPr/>
        </p:nvSpPr>
        <p:spPr>
          <a:xfrm>
            <a:off x="1894979" y="3649068"/>
            <a:ext cx="2415083" cy="1777008"/>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Provide a seamless and responsive gameplay experience, including movement, combat, resource management, and base building.</a:t>
            </a:r>
            <a:endParaRPr lang="en-US" sz="1458" dirty="0"/>
          </a:p>
        </p:txBody>
      </p:sp>
      <p:sp>
        <p:nvSpPr>
          <p:cNvPr id="8" name="Shape 5"/>
          <p:cNvSpPr/>
          <p:nvPr/>
        </p:nvSpPr>
        <p:spPr>
          <a:xfrm>
            <a:off x="4691857" y="2762746"/>
            <a:ext cx="2808387" cy="2859981"/>
          </a:xfrm>
          <a:prstGeom prst="roundRect">
            <a:avLst>
              <a:gd name="adj" fmla="val 2967"/>
            </a:avLst>
          </a:prstGeom>
          <a:solidFill>
            <a:srgbClr val="547808"/>
          </a:solidFill>
          <a:ln w="13811">
            <a:solidFill>
              <a:srgbClr val="6D9121"/>
            </a:solidFill>
            <a:prstDash val="solid"/>
          </a:ln>
        </p:spPr>
      </p:sp>
      <p:sp>
        <p:nvSpPr>
          <p:cNvPr id="9" name="Text 6"/>
          <p:cNvSpPr/>
          <p:nvPr/>
        </p:nvSpPr>
        <p:spPr>
          <a:xfrm>
            <a:off x="4888508" y="2959398"/>
            <a:ext cx="2415083" cy="578644"/>
          </a:xfrm>
          <a:prstGeom prst="rect">
            <a:avLst/>
          </a:prstGeom>
          <a:noFill/>
          <a:ln/>
        </p:spPr>
        <p:txBody>
          <a:bodyPr wrap="squar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Visual Design</a:t>
            </a:r>
            <a:endParaRPr lang="en-US" sz="1822" dirty="0"/>
          </a:p>
        </p:txBody>
      </p:sp>
      <p:sp>
        <p:nvSpPr>
          <p:cNvPr id="10" name="Text 7"/>
          <p:cNvSpPr/>
          <p:nvPr/>
        </p:nvSpPr>
        <p:spPr>
          <a:xfrm>
            <a:off x="4888508" y="3649068"/>
            <a:ext cx="2415083" cy="1480840"/>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Create immersive and detailed environments, character models, and animations to enhance the overall gaming experience.</a:t>
            </a:r>
            <a:endParaRPr lang="en-US" sz="1458" dirty="0"/>
          </a:p>
        </p:txBody>
      </p:sp>
      <p:sp>
        <p:nvSpPr>
          <p:cNvPr id="11" name="Shape 8"/>
          <p:cNvSpPr/>
          <p:nvPr/>
        </p:nvSpPr>
        <p:spPr>
          <a:xfrm>
            <a:off x="7685385" y="2762746"/>
            <a:ext cx="2808387" cy="2859981"/>
          </a:xfrm>
          <a:prstGeom prst="roundRect">
            <a:avLst>
              <a:gd name="adj" fmla="val 2967"/>
            </a:avLst>
          </a:prstGeom>
          <a:solidFill>
            <a:srgbClr val="547808"/>
          </a:solidFill>
          <a:ln w="13811">
            <a:solidFill>
              <a:srgbClr val="6D9121"/>
            </a:solidFill>
            <a:prstDash val="solid"/>
          </a:ln>
        </p:spPr>
      </p:sp>
      <p:sp>
        <p:nvSpPr>
          <p:cNvPr id="12" name="Text 9"/>
          <p:cNvSpPr/>
          <p:nvPr/>
        </p:nvSpPr>
        <p:spPr>
          <a:xfrm>
            <a:off x="7882037" y="2959398"/>
            <a:ext cx="2415083" cy="578644"/>
          </a:xfrm>
          <a:prstGeom prst="rect">
            <a:avLst/>
          </a:prstGeom>
          <a:noFill/>
          <a:ln/>
        </p:spPr>
        <p:txBody>
          <a:bodyPr wrap="squar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Multiplayer Functionality</a:t>
            </a:r>
            <a:endParaRPr lang="en-US" sz="1822" dirty="0"/>
          </a:p>
        </p:txBody>
      </p:sp>
      <p:sp>
        <p:nvSpPr>
          <p:cNvPr id="13" name="Text 10"/>
          <p:cNvSpPr/>
          <p:nvPr/>
        </p:nvSpPr>
        <p:spPr>
          <a:xfrm>
            <a:off x="7882037" y="3649068"/>
            <a:ext cx="2415083" cy="1480840"/>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Enable seamless multiplayer interaction, including the ability to form alliances, trade resources, and engage in cooperative gameplay.</a:t>
            </a:r>
            <a:endParaRPr lang="en-US" sz="1458"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0" y="0"/>
            <a:ext cx="12192000" cy="6858000"/>
          </a:xfrm>
          <a:prstGeom prst="rect">
            <a:avLst/>
          </a:prstGeom>
        </p:spPr>
      </p:pic>
      <p:sp>
        <p:nvSpPr>
          <p:cNvPr id="5" name="Shape 1"/>
          <p:cNvSpPr/>
          <p:nvPr/>
        </p:nvSpPr>
        <p:spPr>
          <a:xfrm>
            <a:off x="0" y="0"/>
            <a:ext cx="12192000" cy="6858000"/>
          </a:xfrm>
          <a:prstGeom prst="rect">
            <a:avLst/>
          </a:prstGeom>
          <a:solidFill>
            <a:srgbClr val="152025">
              <a:alpha val="80000"/>
            </a:srgbClr>
          </a:solidFill>
          <a:ln/>
        </p:spPr>
      </p:sp>
      <p:sp>
        <p:nvSpPr>
          <p:cNvPr id="6" name="Text 2"/>
          <p:cNvSpPr/>
          <p:nvPr/>
        </p:nvSpPr>
        <p:spPr>
          <a:xfrm>
            <a:off x="1698328" y="1313856"/>
            <a:ext cx="4913213" cy="578644"/>
          </a:xfrm>
          <a:prstGeom prst="rect">
            <a:avLst/>
          </a:prstGeom>
          <a:noFill/>
          <a:ln/>
        </p:spPr>
        <p:txBody>
          <a:bodyPr wrap="none" rtlCol="0" anchor="t"/>
          <a:lstStyle/>
          <a:p>
            <a:pPr>
              <a:lnSpc>
                <a:spcPts val="4556"/>
              </a:lnSpc>
            </a:pPr>
            <a:r>
              <a:rPr lang="en-US" sz="3645" b="1" dirty="0">
                <a:solidFill>
                  <a:srgbClr val="F0F4F1"/>
                </a:solidFill>
                <a:latin typeface="Syne" pitchFamily="34" charset="0"/>
                <a:ea typeface="Syne" pitchFamily="34" charset="-122"/>
                <a:cs typeface="Syne" pitchFamily="34" charset="-120"/>
              </a:rPr>
              <a:t>Methodology</a:t>
            </a:r>
            <a:endParaRPr lang="en-US" sz="3645" dirty="0"/>
          </a:p>
        </p:txBody>
      </p:sp>
      <p:pic>
        <p:nvPicPr>
          <p:cNvPr id="7" name="Image 2" descr="preencoded.png"/>
          <p:cNvPicPr>
            <a:picLocks noChangeAspect="1"/>
          </p:cNvPicPr>
          <p:nvPr/>
        </p:nvPicPr>
        <p:blipFill>
          <a:blip r:embed="rId5"/>
          <a:stretch>
            <a:fillRect/>
          </a:stretch>
        </p:blipFill>
        <p:spPr>
          <a:xfrm>
            <a:off x="1698328" y="2170212"/>
            <a:ext cx="2931716" cy="740568"/>
          </a:xfrm>
          <a:prstGeom prst="rect">
            <a:avLst/>
          </a:prstGeom>
        </p:spPr>
      </p:pic>
      <p:sp>
        <p:nvSpPr>
          <p:cNvPr id="8" name="Text 3"/>
          <p:cNvSpPr/>
          <p:nvPr/>
        </p:nvSpPr>
        <p:spPr>
          <a:xfrm>
            <a:off x="1883469" y="3188495"/>
            <a:ext cx="2561432" cy="578644"/>
          </a:xfrm>
          <a:prstGeom prst="rect">
            <a:avLst/>
          </a:prstGeom>
          <a:noFill/>
          <a:ln/>
        </p:spPr>
        <p:txBody>
          <a:bodyPr wrap="squar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Conceptualization</a:t>
            </a:r>
            <a:endParaRPr lang="en-US" sz="1822" dirty="0"/>
          </a:p>
        </p:txBody>
      </p:sp>
      <p:sp>
        <p:nvSpPr>
          <p:cNvPr id="9" name="Text 4"/>
          <p:cNvSpPr/>
          <p:nvPr/>
        </p:nvSpPr>
        <p:spPr>
          <a:xfrm>
            <a:off x="1883469" y="3878163"/>
            <a:ext cx="2561432" cy="1184672"/>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Brainstorm and develop the core concepts, themes, and mechanics that will define the game experience.</a:t>
            </a:r>
            <a:endParaRPr lang="en-US" sz="1458" dirty="0"/>
          </a:p>
        </p:txBody>
      </p:sp>
      <p:pic>
        <p:nvPicPr>
          <p:cNvPr id="10" name="Image 3" descr="preencoded.png"/>
          <p:cNvPicPr>
            <a:picLocks noChangeAspect="1"/>
          </p:cNvPicPr>
          <p:nvPr/>
        </p:nvPicPr>
        <p:blipFill>
          <a:blip r:embed="rId6"/>
          <a:stretch>
            <a:fillRect/>
          </a:stretch>
        </p:blipFill>
        <p:spPr>
          <a:xfrm>
            <a:off x="4630043" y="2170212"/>
            <a:ext cx="2931815" cy="740568"/>
          </a:xfrm>
          <a:prstGeom prst="rect">
            <a:avLst/>
          </a:prstGeom>
        </p:spPr>
      </p:pic>
      <p:sp>
        <p:nvSpPr>
          <p:cNvPr id="11" name="Text 5"/>
          <p:cNvSpPr/>
          <p:nvPr/>
        </p:nvSpPr>
        <p:spPr>
          <a:xfrm>
            <a:off x="4815185" y="3188494"/>
            <a:ext cx="2163862" cy="289322"/>
          </a:xfrm>
          <a:prstGeom prst="rect">
            <a:avLst/>
          </a:prstGeom>
          <a:noFill/>
          <a:ln/>
        </p:spPr>
        <p:txBody>
          <a:bodyPr wrap="non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Prototyping</a:t>
            </a:r>
            <a:endParaRPr lang="en-US" sz="1822" dirty="0"/>
          </a:p>
        </p:txBody>
      </p:sp>
      <p:sp>
        <p:nvSpPr>
          <p:cNvPr id="12" name="Text 6"/>
          <p:cNvSpPr/>
          <p:nvPr/>
        </p:nvSpPr>
        <p:spPr>
          <a:xfrm>
            <a:off x="4815185" y="3588842"/>
            <a:ext cx="2561531" cy="1480840"/>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Create and test prototypes to refine gameplay elements, identify potential issues, and gather feedback from early users.</a:t>
            </a:r>
            <a:endParaRPr lang="en-US" sz="1458" dirty="0"/>
          </a:p>
        </p:txBody>
      </p:sp>
      <p:pic>
        <p:nvPicPr>
          <p:cNvPr id="13" name="Image 4" descr="preencoded.png"/>
          <p:cNvPicPr>
            <a:picLocks noChangeAspect="1"/>
          </p:cNvPicPr>
          <p:nvPr/>
        </p:nvPicPr>
        <p:blipFill>
          <a:blip r:embed="rId7"/>
          <a:stretch>
            <a:fillRect/>
          </a:stretch>
        </p:blipFill>
        <p:spPr>
          <a:xfrm>
            <a:off x="7561858" y="2170212"/>
            <a:ext cx="2931815" cy="740568"/>
          </a:xfrm>
          <a:prstGeom prst="rect">
            <a:avLst/>
          </a:prstGeom>
        </p:spPr>
      </p:pic>
      <p:sp>
        <p:nvSpPr>
          <p:cNvPr id="14" name="Text 7"/>
          <p:cNvSpPr/>
          <p:nvPr/>
        </p:nvSpPr>
        <p:spPr>
          <a:xfrm>
            <a:off x="7747000" y="3188495"/>
            <a:ext cx="2561531" cy="578644"/>
          </a:xfrm>
          <a:prstGeom prst="rect">
            <a:avLst/>
          </a:prstGeom>
          <a:noFill/>
          <a:ln/>
        </p:spPr>
        <p:txBody>
          <a:bodyPr wrap="squar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Iterative Development</a:t>
            </a:r>
            <a:endParaRPr lang="en-US" sz="1822" dirty="0"/>
          </a:p>
        </p:txBody>
      </p:sp>
      <p:sp>
        <p:nvSpPr>
          <p:cNvPr id="15" name="Text 8"/>
          <p:cNvSpPr/>
          <p:nvPr/>
        </p:nvSpPr>
        <p:spPr>
          <a:xfrm>
            <a:off x="7747000" y="3878163"/>
            <a:ext cx="2561531" cy="1480840"/>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Implement an iterative development process, continuously improving and expanding the game based on player feedback and testing.</a:t>
            </a:r>
            <a:endParaRPr lang="en-US" sz="1458"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17252"/>
            <a:ext cx="12192000" cy="6858000"/>
          </a:xfrm>
          <a:prstGeom prst="rect">
            <a:avLst/>
          </a:prstGeom>
          <a:solidFill>
            <a:srgbClr val="152025">
              <a:alpha val="75000"/>
            </a:srgbClr>
          </a:solidFill>
          <a:ln/>
        </p:spPr>
      </p:sp>
      <p:sp>
        <p:nvSpPr>
          <p:cNvPr id="4" name="Text 1"/>
          <p:cNvSpPr/>
          <p:nvPr/>
        </p:nvSpPr>
        <p:spPr>
          <a:xfrm>
            <a:off x="1698327" y="1458516"/>
            <a:ext cx="7320062" cy="578644"/>
          </a:xfrm>
          <a:prstGeom prst="rect">
            <a:avLst/>
          </a:prstGeom>
          <a:noFill/>
          <a:ln/>
        </p:spPr>
        <p:txBody>
          <a:bodyPr wrap="none" rtlCol="0" anchor="t"/>
          <a:lstStyle/>
          <a:p>
            <a:pPr>
              <a:lnSpc>
                <a:spcPts val="4556"/>
              </a:lnSpc>
            </a:pPr>
            <a:r>
              <a:rPr lang="en-US" sz="3645" b="1" dirty="0">
                <a:solidFill>
                  <a:srgbClr val="F0F4F1"/>
                </a:solidFill>
                <a:latin typeface="Syne" pitchFamily="34" charset="0"/>
                <a:ea typeface="Syne" pitchFamily="34" charset="-122"/>
                <a:cs typeface="Syne" pitchFamily="34" charset="-120"/>
              </a:rPr>
              <a:t>Expected Outcome</a:t>
            </a:r>
            <a:endParaRPr lang="en-US" sz="3645" dirty="0"/>
          </a:p>
        </p:txBody>
      </p:sp>
      <p:sp>
        <p:nvSpPr>
          <p:cNvPr id="5" name="Text 2"/>
          <p:cNvSpPr/>
          <p:nvPr/>
        </p:nvSpPr>
        <p:spPr>
          <a:xfrm>
            <a:off x="1698328" y="2500016"/>
            <a:ext cx="2746573" cy="786904"/>
          </a:xfrm>
          <a:prstGeom prst="rect">
            <a:avLst/>
          </a:prstGeom>
          <a:noFill/>
          <a:ln/>
        </p:spPr>
        <p:txBody>
          <a:bodyPr wrap="none" rtlCol="0" anchor="t"/>
          <a:lstStyle/>
          <a:p>
            <a:pPr algn="ctr">
              <a:lnSpc>
                <a:spcPts val="6196"/>
              </a:lnSpc>
            </a:pPr>
            <a:r>
              <a:rPr lang="en-US" sz="6196" b="1" dirty="0">
                <a:solidFill>
                  <a:srgbClr val="D7E5D8"/>
                </a:solidFill>
                <a:latin typeface="Syne" pitchFamily="34" charset="0"/>
                <a:ea typeface="Syne" pitchFamily="34" charset="-122"/>
              </a:rPr>
              <a:t>10K</a:t>
            </a:r>
            <a:endParaRPr lang="en-US" sz="6196" dirty="0"/>
          </a:p>
        </p:txBody>
      </p:sp>
      <p:sp>
        <p:nvSpPr>
          <p:cNvPr id="6" name="Text 3"/>
          <p:cNvSpPr/>
          <p:nvPr/>
        </p:nvSpPr>
        <p:spPr>
          <a:xfrm>
            <a:off x="2015630" y="3518297"/>
            <a:ext cx="2111871" cy="289322"/>
          </a:xfrm>
          <a:prstGeom prst="rect">
            <a:avLst/>
          </a:prstGeom>
          <a:noFill/>
          <a:ln/>
        </p:spPr>
        <p:txBody>
          <a:bodyPr wrap="none" rtlCol="0" anchor="t"/>
          <a:lstStyle/>
          <a:p>
            <a:pPr algn="ctr">
              <a:lnSpc>
                <a:spcPts val="2278"/>
              </a:lnSpc>
            </a:pPr>
            <a:r>
              <a:rPr lang="en-US" sz="1822" b="1" dirty="0">
                <a:solidFill>
                  <a:srgbClr val="D7E5D8"/>
                </a:solidFill>
                <a:latin typeface="Syne" pitchFamily="34" charset="0"/>
                <a:ea typeface="Syne" pitchFamily="34" charset="-122"/>
                <a:cs typeface="Syne" pitchFamily="34" charset="-120"/>
              </a:rPr>
              <a:t>Downloads</a:t>
            </a:r>
            <a:endParaRPr lang="en-US" sz="1822" dirty="0"/>
          </a:p>
        </p:txBody>
      </p:sp>
      <p:sp>
        <p:nvSpPr>
          <p:cNvPr id="7" name="Text 4"/>
          <p:cNvSpPr/>
          <p:nvPr/>
        </p:nvSpPr>
        <p:spPr>
          <a:xfrm>
            <a:off x="1698328" y="3918644"/>
            <a:ext cx="2746573" cy="1184672"/>
          </a:xfrm>
          <a:prstGeom prst="rect">
            <a:avLst/>
          </a:prstGeom>
          <a:noFill/>
          <a:ln/>
        </p:spPr>
        <p:txBody>
          <a:bodyPr wrap="square" rtlCol="0" anchor="t"/>
          <a:lstStyle/>
          <a:p>
            <a:pPr algn="ctr">
              <a:lnSpc>
                <a:spcPts val="2332"/>
              </a:lnSpc>
            </a:pPr>
            <a:r>
              <a:rPr lang="en-US" sz="1458" dirty="0">
                <a:solidFill>
                  <a:srgbClr val="D7E5D8"/>
                </a:solidFill>
                <a:latin typeface="Syne" pitchFamily="34" charset="0"/>
                <a:ea typeface="Syne" pitchFamily="34" charset="-122"/>
                <a:cs typeface="Syne" pitchFamily="34" charset="-120"/>
              </a:rPr>
              <a:t>Anticipating a high volume of game downloads, indicating widespread adoption and player engagement.</a:t>
            </a:r>
            <a:endParaRPr lang="en-US" sz="1458" dirty="0"/>
          </a:p>
        </p:txBody>
      </p:sp>
      <p:sp>
        <p:nvSpPr>
          <p:cNvPr id="8" name="Text 5"/>
          <p:cNvSpPr/>
          <p:nvPr/>
        </p:nvSpPr>
        <p:spPr>
          <a:xfrm>
            <a:off x="4722614" y="2500016"/>
            <a:ext cx="2746673" cy="786904"/>
          </a:xfrm>
          <a:prstGeom prst="rect">
            <a:avLst/>
          </a:prstGeom>
          <a:noFill/>
          <a:ln/>
        </p:spPr>
        <p:txBody>
          <a:bodyPr wrap="none" rtlCol="0" anchor="t"/>
          <a:lstStyle/>
          <a:p>
            <a:pPr algn="ctr">
              <a:lnSpc>
                <a:spcPts val="6196"/>
              </a:lnSpc>
            </a:pPr>
            <a:r>
              <a:rPr lang="en-US" sz="6196" b="1" dirty="0">
                <a:solidFill>
                  <a:srgbClr val="D7E5D8"/>
                </a:solidFill>
                <a:latin typeface="Syne" pitchFamily="34" charset="0"/>
                <a:ea typeface="Syne" pitchFamily="34" charset="-122"/>
              </a:rPr>
              <a:t>1K</a:t>
            </a:r>
            <a:endParaRPr lang="en-US" sz="6196" dirty="0"/>
          </a:p>
        </p:txBody>
      </p:sp>
      <p:sp>
        <p:nvSpPr>
          <p:cNvPr id="9" name="Text 6"/>
          <p:cNvSpPr/>
          <p:nvPr/>
        </p:nvSpPr>
        <p:spPr>
          <a:xfrm>
            <a:off x="4929287" y="3518297"/>
            <a:ext cx="2333228" cy="289322"/>
          </a:xfrm>
          <a:prstGeom prst="rect">
            <a:avLst/>
          </a:prstGeom>
          <a:noFill/>
          <a:ln/>
        </p:spPr>
        <p:txBody>
          <a:bodyPr wrap="none" rtlCol="0" anchor="t"/>
          <a:lstStyle/>
          <a:p>
            <a:pPr algn="ctr">
              <a:lnSpc>
                <a:spcPts val="2278"/>
              </a:lnSpc>
            </a:pPr>
            <a:r>
              <a:rPr lang="en-US" sz="1822" b="1" dirty="0">
                <a:solidFill>
                  <a:srgbClr val="D7E5D8"/>
                </a:solidFill>
                <a:latin typeface="Syne" pitchFamily="34" charset="0"/>
                <a:ea typeface="Syne" pitchFamily="34" charset="-122"/>
                <a:cs typeface="Syne" pitchFamily="34" charset="-120"/>
              </a:rPr>
              <a:t>User Ratings</a:t>
            </a:r>
            <a:endParaRPr lang="en-US" sz="1822" dirty="0"/>
          </a:p>
        </p:txBody>
      </p:sp>
      <p:sp>
        <p:nvSpPr>
          <p:cNvPr id="10" name="Text 7"/>
          <p:cNvSpPr/>
          <p:nvPr/>
        </p:nvSpPr>
        <p:spPr>
          <a:xfrm>
            <a:off x="4722614" y="3918644"/>
            <a:ext cx="2746673" cy="1480840"/>
          </a:xfrm>
          <a:prstGeom prst="rect">
            <a:avLst/>
          </a:prstGeom>
          <a:noFill/>
          <a:ln/>
        </p:spPr>
        <p:txBody>
          <a:bodyPr wrap="square" rtlCol="0" anchor="t"/>
          <a:lstStyle/>
          <a:p>
            <a:pPr algn="ctr">
              <a:lnSpc>
                <a:spcPts val="2332"/>
              </a:lnSpc>
            </a:pPr>
            <a:r>
              <a:rPr lang="en-US" sz="1458" dirty="0">
                <a:solidFill>
                  <a:srgbClr val="D7E5D8"/>
                </a:solidFill>
                <a:latin typeface="Syne" pitchFamily="34" charset="0"/>
                <a:ea typeface="Syne" pitchFamily="34" charset="-122"/>
                <a:cs typeface="Syne" pitchFamily="34" charset="-120"/>
              </a:rPr>
              <a:t>Striving for exceptional user ratings, reflecting a positive reception and satisfaction with the immersive gaming experience.</a:t>
            </a:r>
            <a:endParaRPr lang="en-US" sz="1458" dirty="0"/>
          </a:p>
        </p:txBody>
      </p:sp>
      <p:sp>
        <p:nvSpPr>
          <p:cNvPr id="11" name="Text 8"/>
          <p:cNvSpPr/>
          <p:nvPr/>
        </p:nvSpPr>
        <p:spPr>
          <a:xfrm>
            <a:off x="7747000" y="2500016"/>
            <a:ext cx="2746673" cy="786904"/>
          </a:xfrm>
          <a:prstGeom prst="rect">
            <a:avLst/>
          </a:prstGeom>
          <a:noFill/>
          <a:ln/>
        </p:spPr>
        <p:txBody>
          <a:bodyPr wrap="none" rtlCol="0" anchor="t"/>
          <a:lstStyle/>
          <a:p>
            <a:pPr algn="ctr">
              <a:lnSpc>
                <a:spcPts val="6196"/>
              </a:lnSpc>
            </a:pPr>
            <a:r>
              <a:rPr lang="en-US" sz="6196" b="1" dirty="0">
                <a:solidFill>
                  <a:srgbClr val="D7E5D8"/>
                </a:solidFill>
                <a:latin typeface="Syne" pitchFamily="34" charset="0"/>
                <a:ea typeface="Syne" pitchFamily="34" charset="-122"/>
              </a:rPr>
              <a:t>999</a:t>
            </a:r>
            <a:endParaRPr lang="en-US" sz="6196" dirty="0"/>
          </a:p>
        </p:txBody>
      </p:sp>
      <p:sp>
        <p:nvSpPr>
          <p:cNvPr id="12" name="Text 9"/>
          <p:cNvSpPr/>
          <p:nvPr/>
        </p:nvSpPr>
        <p:spPr>
          <a:xfrm>
            <a:off x="7824887" y="3518297"/>
            <a:ext cx="2590800" cy="289322"/>
          </a:xfrm>
          <a:prstGeom prst="rect">
            <a:avLst/>
          </a:prstGeom>
          <a:noFill/>
          <a:ln/>
        </p:spPr>
        <p:txBody>
          <a:bodyPr wrap="none" rtlCol="0" anchor="t"/>
          <a:lstStyle/>
          <a:p>
            <a:pPr algn="ctr">
              <a:lnSpc>
                <a:spcPts val="2278"/>
              </a:lnSpc>
            </a:pPr>
            <a:r>
              <a:rPr lang="en-US" sz="1822" b="1" dirty="0">
                <a:solidFill>
                  <a:srgbClr val="D7E5D8"/>
                </a:solidFill>
                <a:latin typeface="Syne" pitchFamily="34" charset="0"/>
                <a:ea typeface="Syne" pitchFamily="34" charset="-122"/>
                <a:cs typeface="Syne" pitchFamily="34" charset="-120"/>
              </a:rPr>
              <a:t>Active Players</a:t>
            </a:r>
            <a:endParaRPr lang="en-US" sz="1822" dirty="0"/>
          </a:p>
        </p:txBody>
      </p:sp>
      <p:sp>
        <p:nvSpPr>
          <p:cNvPr id="13" name="Text 10"/>
          <p:cNvSpPr/>
          <p:nvPr/>
        </p:nvSpPr>
        <p:spPr>
          <a:xfrm>
            <a:off x="7747000" y="3918644"/>
            <a:ext cx="2746673" cy="1480840"/>
          </a:xfrm>
          <a:prstGeom prst="rect">
            <a:avLst/>
          </a:prstGeom>
          <a:noFill/>
          <a:ln/>
        </p:spPr>
        <p:txBody>
          <a:bodyPr wrap="square" rtlCol="0" anchor="t"/>
          <a:lstStyle/>
          <a:p>
            <a:pPr algn="ctr">
              <a:lnSpc>
                <a:spcPts val="2332"/>
              </a:lnSpc>
            </a:pPr>
            <a:r>
              <a:rPr lang="en-US" sz="1458" dirty="0">
                <a:solidFill>
                  <a:srgbClr val="D7E5D8"/>
                </a:solidFill>
                <a:latin typeface="Syne" pitchFamily="34" charset="0"/>
                <a:ea typeface="Syne" pitchFamily="34" charset="-122"/>
                <a:cs typeface="Syne" pitchFamily="34" charset="-120"/>
              </a:rPr>
              <a:t>Aspiring for a robust community of active players to foster camaraderie, competition, and ongoing game development support.</a:t>
            </a:r>
            <a:endParaRPr lang="en-US" sz="1458"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152025">
              <a:alpha val="75000"/>
            </a:srgbClr>
          </a:solidFill>
          <a:ln/>
        </p:spPr>
        <p:txBody>
          <a:bodyPr/>
          <a:lstStyle/>
          <a:p>
            <a:endParaRPr lang="en-IN" dirty="0"/>
          </a:p>
        </p:txBody>
      </p:sp>
      <p:sp>
        <p:nvSpPr>
          <p:cNvPr id="4" name="Text 1"/>
          <p:cNvSpPr/>
          <p:nvPr/>
        </p:nvSpPr>
        <p:spPr>
          <a:xfrm>
            <a:off x="1698328" y="1850431"/>
            <a:ext cx="4290219" cy="578644"/>
          </a:xfrm>
          <a:prstGeom prst="rect">
            <a:avLst/>
          </a:prstGeom>
          <a:noFill/>
          <a:ln/>
        </p:spPr>
        <p:txBody>
          <a:bodyPr wrap="none" rtlCol="0" anchor="t"/>
          <a:lstStyle/>
          <a:p>
            <a:pPr>
              <a:lnSpc>
                <a:spcPts val="4556"/>
              </a:lnSpc>
            </a:pPr>
            <a:r>
              <a:rPr lang="en-US" sz="3645" b="1" dirty="0">
                <a:solidFill>
                  <a:srgbClr val="F0F4F1"/>
                </a:solidFill>
                <a:latin typeface="Syne" pitchFamily="34" charset="0"/>
                <a:ea typeface="Syne" pitchFamily="34" charset="-122"/>
                <a:cs typeface="Syne" pitchFamily="34" charset="-120"/>
              </a:rPr>
              <a:t>References</a:t>
            </a:r>
            <a:endParaRPr lang="en-US" sz="3645" dirty="0"/>
          </a:p>
        </p:txBody>
      </p:sp>
      <p:sp>
        <p:nvSpPr>
          <p:cNvPr id="5" name="Shape 2"/>
          <p:cNvSpPr/>
          <p:nvPr/>
        </p:nvSpPr>
        <p:spPr>
          <a:xfrm>
            <a:off x="1698328" y="2799358"/>
            <a:ext cx="8795345" cy="2208113"/>
          </a:xfrm>
          <a:prstGeom prst="roundRect">
            <a:avLst>
              <a:gd name="adj" fmla="val 3774"/>
            </a:avLst>
          </a:prstGeom>
          <a:noFill/>
          <a:ln w="13811">
            <a:solidFill>
              <a:srgbClr val="FFFFFF">
                <a:alpha val="24000"/>
              </a:srgbClr>
            </a:solidFill>
            <a:prstDash val="solid"/>
          </a:ln>
        </p:spPr>
      </p:sp>
      <p:sp>
        <p:nvSpPr>
          <p:cNvPr id="6" name="Shape 3"/>
          <p:cNvSpPr/>
          <p:nvPr/>
        </p:nvSpPr>
        <p:spPr>
          <a:xfrm>
            <a:off x="1709837" y="2810868"/>
            <a:ext cx="8772327" cy="530919"/>
          </a:xfrm>
          <a:prstGeom prst="rect">
            <a:avLst/>
          </a:prstGeom>
          <a:solidFill>
            <a:srgbClr val="FFFFFF">
              <a:alpha val="4000"/>
            </a:srgbClr>
          </a:solidFill>
          <a:ln/>
        </p:spPr>
      </p:sp>
      <p:sp>
        <p:nvSpPr>
          <p:cNvPr id="7" name="Text 4"/>
          <p:cNvSpPr/>
          <p:nvPr/>
        </p:nvSpPr>
        <p:spPr>
          <a:xfrm>
            <a:off x="1894980" y="2928244"/>
            <a:ext cx="4012704" cy="296168"/>
          </a:xfrm>
          <a:prstGeom prst="rect">
            <a:avLst/>
          </a:prstGeom>
          <a:noFill/>
          <a:ln/>
        </p:spPr>
        <p:txBody>
          <a:bodyPr wrap="none" rtlCol="0" anchor="t"/>
          <a:lstStyle/>
          <a:p>
            <a:pPr>
              <a:lnSpc>
                <a:spcPts val="2332"/>
              </a:lnSpc>
            </a:pPr>
            <a:r>
              <a:rPr lang="en-US" sz="1458" dirty="0">
                <a:solidFill>
                  <a:srgbClr val="D7E5D8"/>
                </a:solidFill>
                <a:latin typeface="Syne" pitchFamily="34" charset="0"/>
                <a:ea typeface="Syne" pitchFamily="34" charset="-122"/>
                <a:cs typeface="Syne" pitchFamily="34" charset="-120"/>
              </a:rPr>
              <a:t>1.</a:t>
            </a:r>
            <a:endParaRPr lang="en-US" sz="1458" dirty="0"/>
          </a:p>
        </p:txBody>
      </p:sp>
      <p:sp>
        <p:nvSpPr>
          <p:cNvPr id="8" name="Text 5"/>
          <p:cNvSpPr/>
          <p:nvPr/>
        </p:nvSpPr>
        <p:spPr>
          <a:xfrm>
            <a:off x="2082357" y="2922489"/>
            <a:ext cx="4012704" cy="296168"/>
          </a:xfrm>
          <a:prstGeom prst="rect">
            <a:avLst/>
          </a:prstGeom>
          <a:noFill/>
          <a:ln/>
        </p:spPr>
        <p:txBody>
          <a:bodyPr wrap="none" rtlCol="0" anchor="t"/>
          <a:lstStyle/>
          <a:p>
            <a:pPr>
              <a:lnSpc>
                <a:spcPts val="2332"/>
              </a:lnSpc>
            </a:pPr>
            <a:r>
              <a:rPr lang="en-US" sz="1458" dirty="0">
                <a:solidFill>
                  <a:srgbClr val="D7E5D8"/>
                </a:solidFill>
                <a:latin typeface="Syne" pitchFamily="34" charset="0"/>
                <a:ea typeface="Syne" pitchFamily="34" charset="-122"/>
                <a:cs typeface="Syne" pitchFamily="34" charset="-120"/>
              </a:rPr>
              <a:t>“The Art of Zombie Gaming” by A. Johnson</a:t>
            </a:r>
            <a:endParaRPr lang="en-US" sz="1458" dirty="0"/>
          </a:p>
        </p:txBody>
      </p:sp>
      <p:sp>
        <p:nvSpPr>
          <p:cNvPr id="9" name="Shape 6"/>
          <p:cNvSpPr/>
          <p:nvPr/>
        </p:nvSpPr>
        <p:spPr>
          <a:xfrm>
            <a:off x="1698327" y="3341787"/>
            <a:ext cx="8783837" cy="827088"/>
          </a:xfrm>
          <a:prstGeom prst="rect">
            <a:avLst/>
          </a:prstGeom>
          <a:solidFill>
            <a:srgbClr val="000000">
              <a:alpha val="4000"/>
            </a:srgbClr>
          </a:solidFill>
          <a:ln/>
        </p:spPr>
      </p:sp>
      <p:sp>
        <p:nvSpPr>
          <p:cNvPr id="10" name="Text 7"/>
          <p:cNvSpPr/>
          <p:nvPr/>
        </p:nvSpPr>
        <p:spPr>
          <a:xfrm>
            <a:off x="1894980" y="3459163"/>
            <a:ext cx="4012704" cy="296168"/>
          </a:xfrm>
          <a:prstGeom prst="rect">
            <a:avLst/>
          </a:prstGeom>
          <a:noFill/>
          <a:ln/>
        </p:spPr>
        <p:txBody>
          <a:bodyPr wrap="none" rtlCol="0" anchor="t"/>
          <a:lstStyle/>
          <a:p>
            <a:pPr>
              <a:lnSpc>
                <a:spcPts val="2332"/>
              </a:lnSpc>
            </a:pPr>
            <a:r>
              <a:rPr lang="en-US" sz="1458" dirty="0">
                <a:solidFill>
                  <a:srgbClr val="D7E5D8"/>
                </a:solidFill>
                <a:latin typeface="Syne" pitchFamily="34" charset="0"/>
                <a:ea typeface="Syne" pitchFamily="34" charset="-122"/>
                <a:cs typeface="Syne" pitchFamily="34" charset="-120"/>
              </a:rPr>
              <a:t>2.</a:t>
            </a:r>
            <a:endParaRPr lang="en-US" sz="1458" dirty="0"/>
          </a:p>
        </p:txBody>
      </p:sp>
      <p:sp>
        <p:nvSpPr>
          <p:cNvPr id="11" name="Text 8"/>
          <p:cNvSpPr/>
          <p:nvPr/>
        </p:nvSpPr>
        <p:spPr>
          <a:xfrm>
            <a:off x="2082357" y="3459163"/>
            <a:ext cx="8214665" cy="592336"/>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“Surviving the Apocalypse: Strategies for Zombie Games” by T. Smith</a:t>
            </a:r>
            <a:endParaRPr lang="en-US" sz="1458" dirty="0"/>
          </a:p>
        </p:txBody>
      </p:sp>
      <p:sp>
        <p:nvSpPr>
          <p:cNvPr id="12" name="Shape 9"/>
          <p:cNvSpPr/>
          <p:nvPr/>
        </p:nvSpPr>
        <p:spPr>
          <a:xfrm>
            <a:off x="1709837" y="4168874"/>
            <a:ext cx="8772327" cy="827088"/>
          </a:xfrm>
          <a:prstGeom prst="rect">
            <a:avLst/>
          </a:prstGeom>
          <a:solidFill>
            <a:srgbClr val="FFFFFF">
              <a:alpha val="4000"/>
            </a:srgbClr>
          </a:solidFill>
          <a:ln/>
        </p:spPr>
      </p:sp>
      <p:sp>
        <p:nvSpPr>
          <p:cNvPr id="13" name="Text 10"/>
          <p:cNvSpPr/>
          <p:nvPr/>
        </p:nvSpPr>
        <p:spPr>
          <a:xfrm>
            <a:off x="1894980" y="4286250"/>
            <a:ext cx="4012704" cy="296168"/>
          </a:xfrm>
          <a:prstGeom prst="rect">
            <a:avLst/>
          </a:prstGeom>
          <a:noFill/>
          <a:ln/>
        </p:spPr>
        <p:txBody>
          <a:bodyPr wrap="none" rtlCol="0" anchor="t"/>
          <a:lstStyle/>
          <a:p>
            <a:pPr>
              <a:lnSpc>
                <a:spcPts val="2332"/>
              </a:lnSpc>
            </a:pPr>
            <a:r>
              <a:rPr lang="en-US" sz="1458" dirty="0">
                <a:solidFill>
                  <a:srgbClr val="D7E5D8"/>
                </a:solidFill>
                <a:latin typeface="Syne" pitchFamily="34" charset="0"/>
                <a:ea typeface="Syne" pitchFamily="34" charset="-122"/>
                <a:cs typeface="Syne" pitchFamily="34" charset="-120"/>
              </a:rPr>
              <a:t>3.</a:t>
            </a:r>
            <a:endParaRPr lang="en-US" sz="1458" dirty="0"/>
          </a:p>
        </p:txBody>
      </p:sp>
      <p:sp>
        <p:nvSpPr>
          <p:cNvPr id="14" name="Text 11"/>
          <p:cNvSpPr/>
          <p:nvPr/>
        </p:nvSpPr>
        <p:spPr>
          <a:xfrm>
            <a:off x="2006082" y="4286250"/>
            <a:ext cx="8290940" cy="592336"/>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 “Game Development Trends: Zombie Apocalypse Edition” by K. Brown</a:t>
            </a:r>
            <a:endParaRPr lang="en-US" sz="1458"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9331"/>
            <a:ext cx="12192000" cy="68580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0" y="0"/>
            <a:ext cx="12192000" cy="2314575"/>
          </a:xfrm>
          <a:prstGeom prst="rect">
            <a:avLst/>
          </a:prstGeom>
        </p:spPr>
      </p:pic>
      <p:sp>
        <p:nvSpPr>
          <p:cNvPr id="5" name="Text 1"/>
          <p:cNvSpPr/>
          <p:nvPr/>
        </p:nvSpPr>
        <p:spPr>
          <a:xfrm>
            <a:off x="1698328" y="3713857"/>
            <a:ext cx="4206974" cy="578644"/>
          </a:xfrm>
          <a:prstGeom prst="rect">
            <a:avLst/>
          </a:prstGeom>
          <a:noFill/>
          <a:ln/>
        </p:spPr>
        <p:txBody>
          <a:bodyPr wrap="none" rtlCol="0" anchor="t"/>
          <a:lstStyle/>
          <a:p>
            <a:pPr>
              <a:lnSpc>
                <a:spcPts val="4556"/>
              </a:lnSpc>
            </a:pPr>
            <a:r>
              <a:rPr lang="en-US" sz="3645" b="1" dirty="0">
                <a:solidFill>
                  <a:srgbClr val="F0F4F1"/>
                </a:solidFill>
                <a:latin typeface="Syne" pitchFamily="34" charset="0"/>
                <a:ea typeface="Syne" pitchFamily="34" charset="-122"/>
                <a:cs typeface="Syne" pitchFamily="34" charset="-120"/>
              </a:rPr>
              <a:t>Thank You !</a:t>
            </a:r>
            <a:endParaRPr lang="en-US" sz="3645" dirty="0"/>
          </a:p>
        </p:txBody>
      </p:sp>
      <p:sp>
        <p:nvSpPr>
          <p:cNvPr id="6" name="Text 2"/>
          <p:cNvSpPr/>
          <p:nvPr/>
        </p:nvSpPr>
        <p:spPr>
          <a:xfrm>
            <a:off x="1698328" y="4570215"/>
            <a:ext cx="8795345" cy="888504"/>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Thank you for your time and consideration. We are excited about the opportunity to create an immersive and thrilling gaming experience that will captivate players and set new standards in the zombie survival genre.</a:t>
            </a:r>
            <a:endParaRPr lang="en-US" sz="1458"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9964" y="263527"/>
            <a:ext cx="10058400" cy="1450757"/>
          </a:xfrm>
        </p:spPr>
        <p:txBody>
          <a:bodyPr/>
          <a:lstStyle/>
          <a:p>
            <a:r>
              <a:rPr lang="en-US" dirty="0">
                <a:latin typeface="Book Antiqua" panose="02040602050305030304" pitchFamily="18" charset="0"/>
              </a:rPr>
              <a:t>Content</a:t>
            </a:r>
          </a:p>
        </p:txBody>
      </p:sp>
      <p:sp>
        <p:nvSpPr>
          <p:cNvPr id="4" name="Content Placeholder 2"/>
          <p:cNvSpPr>
            <a:spLocks noGrp="1"/>
          </p:cNvSpPr>
          <p:nvPr>
            <p:ph idx="1"/>
          </p:nvPr>
        </p:nvSpPr>
        <p:spPr/>
        <p:txBody>
          <a:bodyPr>
            <a:normAutofit/>
          </a:bodyPr>
          <a:lstStyle/>
          <a:p>
            <a:r>
              <a:rPr lang="en-US" dirty="0">
                <a:latin typeface="Arial" panose="020B0604020202020204" pitchFamily="34" charset="0"/>
                <a:cs typeface="Arial" panose="020B0604020202020204" pitchFamily="34" charset="0"/>
              </a:rPr>
              <a:t>Abstract</a:t>
            </a:r>
          </a:p>
          <a:p>
            <a:r>
              <a:rPr lang="en-US" dirty="0">
                <a:latin typeface="Arial" panose="020B0604020202020204" pitchFamily="34" charset="0"/>
                <a:cs typeface="Arial" panose="020B0604020202020204" pitchFamily="34" charset="0"/>
              </a:rPr>
              <a:t>Introduction</a:t>
            </a:r>
          </a:p>
          <a:p>
            <a:r>
              <a:rPr lang="en-US" dirty="0">
                <a:latin typeface="Arial" panose="020B0604020202020204" pitchFamily="34" charset="0"/>
                <a:cs typeface="Arial" panose="020B0604020202020204" pitchFamily="34" charset="0"/>
              </a:rPr>
              <a:t>Objectives</a:t>
            </a:r>
          </a:p>
          <a:p>
            <a:r>
              <a:rPr lang="en-US" dirty="0">
                <a:latin typeface="Arial" panose="020B0604020202020204" pitchFamily="34" charset="0"/>
                <a:cs typeface="Arial" panose="020B0604020202020204" pitchFamily="34" charset="0"/>
              </a:rPr>
              <a:t>Existing Work related to Project</a:t>
            </a:r>
          </a:p>
          <a:p>
            <a:r>
              <a:rPr lang="en-US" dirty="0">
                <a:latin typeface="Arial" panose="020B0604020202020204" pitchFamily="34" charset="0"/>
                <a:cs typeface="Arial" panose="020B0604020202020204" pitchFamily="34" charset="0"/>
              </a:rPr>
              <a:t>Requirements of Project</a:t>
            </a:r>
          </a:p>
          <a:p>
            <a:r>
              <a:rPr lang="en-US" dirty="0">
                <a:latin typeface="Arial" panose="020B0604020202020204" pitchFamily="34" charset="0"/>
                <a:cs typeface="Arial" panose="020B0604020202020204" pitchFamily="34" charset="0"/>
              </a:rPr>
              <a:t>Methodology</a:t>
            </a:r>
          </a:p>
          <a:p>
            <a:r>
              <a:rPr lang="en-US" dirty="0">
                <a:latin typeface="Arial" panose="020B0604020202020204" pitchFamily="34" charset="0"/>
                <a:cs typeface="Arial" panose="020B0604020202020204" pitchFamily="34" charset="0"/>
              </a:rPr>
              <a:t>Expected Outcome</a:t>
            </a:r>
          </a:p>
          <a:p>
            <a:r>
              <a:rPr lang="en-US" dirty="0">
                <a:latin typeface="Arial" panose="020B0604020202020204" pitchFamily="34" charset="0"/>
                <a:cs typeface="Arial" panose="020B0604020202020204" pitchFamily="34" charset="0"/>
              </a:rPr>
              <a:t>References</a:t>
            </a:r>
          </a:p>
        </p:txBody>
      </p:sp>
      <p:sp>
        <p:nvSpPr>
          <p:cNvPr id="5" name="Slide Number Placeholder 4"/>
          <p:cNvSpPr>
            <a:spLocks noGrp="1"/>
          </p:cNvSpPr>
          <p:nvPr>
            <p:ph type="sldNum" sz="quarter" idx="12"/>
          </p:nvPr>
        </p:nvSpPr>
        <p:spPr/>
        <p:txBody>
          <a:bodyPr/>
          <a:lstStyle/>
          <a:p>
            <a:fld id="{6D5F6309-656A-4988-B0DF-27D3BEC41984}" type="slidenum">
              <a:rPr lang="en-US" smtClean="0"/>
              <a:pPr/>
              <a:t>2</a:t>
            </a:fld>
            <a:endParaRPr lang="en-US"/>
          </a:p>
        </p:txBody>
      </p:sp>
    </p:spTree>
    <p:extLst>
      <p:ext uri="{BB962C8B-B14F-4D97-AF65-F5344CB8AC3E}">
        <p14:creationId xmlns:p14="http://schemas.microsoft.com/office/powerpoint/2010/main" val="994648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69013"/>
            <a:ext cx="12192000" cy="6944263"/>
          </a:xfrm>
          <a:prstGeom prst="rect">
            <a:avLst/>
          </a:prstGeom>
          <a:solidFill>
            <a:srgbClr val="152025">
              <a:alpha val="75000"/>
            </a:srgbClr>
          </a:solidFill>
          <a:ln/>
        </p:spPr>
      </p:sp>
      <p:sp>
        <p:nvSpPr>
          <p:cNvPr id="5" name="Text 1"/>
          <p:cNvSpPr/>
          <p:nvPr/>
        </p:nvSpPr>
        <p:spPr>
          <a:xfrm>
            <a:off x="5266333" y="894854"/>
            <a:ext cx="6231334" cy="2777332"/>
          </a:xfrm>
          <a:prstGeom prst="rect">
            <a:avLst/>
          </a:prstGeom>
          <a:noFill/>
          <a:ln/>
        </p:spPr>
        <p:txBody>
          <a:bodyPr wrap="square" rtlCol="0" anchor="t"/>
          <a:lstStyle/>
          <a:p>
            <a:pPr>
              <a:lnSpc>
                <a:spcPts val="5467"/>
              </a:lnSpc>
            </a:pPr>
            <a:r>
              <a:rPr lang="en-US" sz="4374" b="1" dirty="0">
                <a:solidFill>
                  <a:srgbClr val="F0F4F1"/>
                </a:solidFill>
                <a:latin typeface="Syne" pitchFamily="34" charset="0"/>
                <a:ea typeface="Syne" pitchFamily="34" charset="-122"/>
                <a:cs typeface="Syne" pitchFamily="34" charset="-120"/>
              </a:rPr>
              <a:t>Introduction to the</a:t>
            </a:r>
          </a:p>
          <a:p>
            <a:pPr>
              <a:lnSpc>
                <a:spcPts val="5467"/>
              </a:lnSpc>
            </a:pPr>
            <a:r>
              <a:rPr lang="en-US" sz="4374" b="1" dirty="0">
                <a:solidFill>
                  <a:srgbClr val="F0F4F1"/>
                </a:solidFill>
                <a:latin typeface="Syne" pitchFamily="34" charset="0"/>
                <a:ea typeface="Syne" pitchFamily="34" charset="-122"/>
                <a:cs typeface="Syne" pitchFamily="34" charset="-120"/>
              </a:rPr>
              <a:t>Zombie land Game</a:t>
            </a:r>
            <a:endParaRPr lang="en-US" sz="4374" dirty="0"/>
          </a:p>
        </p:txBody>
      </p:sp>
      <p:sp>
        <p:nvSpPr>
          <p:cNvPr id="6" name="Text 2"/>
          <p:cNvSpPr/>
          <p:nvPr/>
        </p:nvSpPr>
        <p:spPr>
          <a:xfrm>
            <a:off x="4860758" y="2653405"/>
            <a:ext cx="6946231" cy="3309641"/>
          </a:xfrm>
          <a:prstGeom prst="rect">
            <a:avLst/>
          </a:prstGeom>
          <a:noFill/>
          <a:ln/>
        </p:spPr>
        <p:txBody>
          <a:bodyPr wrap="square" rtlCol="0" anchor="t"/>
          <a:lstStyle/>
          <a:p>
            <a:pPr marL="0" indent="0">
              <a:lnSpc>
                <a:spcPts val="2799"/>
              </a:lnSpc>
              <a:buNone/>
            </a:pPr>
            <a:r>
              <a:rPr lang="en-US" sz="2800" dirty="0">
                <a:solidFill>
                  <a:srgbClr val="D7E5D8"/>
                </a:solidFill>
                <a:latin typeface="Syne" pitchFamily="34" charset="0"/>
                <a:ea typeface="Syne" pitchFamily="34" charset="-122"/>
                <a:cs typeface="Syne" pitchFamily="34" charset="-120"/>
              </a:rPr>
              <a:t>In this game we have introduced an web based game of killing zombies on shooting them with shots and player can reload the shots and enjoy the game . In this game we have build up to  5 level when player finishes all five levels he/she will be the winner of the game .</a:t>
            </a:r>
            <a:endParaRPr lang="en-US" sz="2800" dirty="0"/>
          </a:p>
        </p:txBody>
      </p:sp>
      <p:sp>
        <p:nvSpPr>
          <p:cNvPr id="9" name="Text 4"/>
          <p:cNvSpPr/>
          <p:nvPr/>
        </p:nvSpPr>
        <p:spPr>
          <a:xfrm>
            <a:off x="5655072" y="5638999"/>
            <a:ext cx="2629198" cy="324048"/>
          </a:xfrm>
          <a:prstGeom prst="rect">
            <a:avLst/>
          </a:prstGeom>
          <a:noFill/>
          <a:ln/>
        </p:spPr>
        <p:txBody>
          <a:bodyPr wrap="none" rtlCol="0" anchor="t"/>
          <a:lstStyle/>
          <a:p>
            <a:pPr>
              <a:lnSpc>
                <a:spcPts val="2552"/>
              </a:lnSpc>
            </a:pPr>
            <a:endParaRPr lang="en-US" sz="1822" dirty="0"/>
          </a:p>
        </p:txBody>
      </p:sp>
      <p:pic>
        <p:nvPicPr>
          <p:cNvPr id="11" name="Picture 10">
            <a:extLst>
              <a:ext uri="{FF2B5EF4-FFF2-40B4-BE49-F238E27FC236}">
                <a16:creationId xmlns:a16="http://schemas.microsoft.com/office/drawing/2014/main" id="{07964548-A0E9-0979-3499-DA16E86644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4796287" cy="6858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88318"/>
            <a:ext cx="12192000" cy="6858000"/>
          </a:xfrm>
          <a:prstGeom prst="rect">
            <a:avLst/>
          </a:prstGeom>
        </p:spPr>
      </p:pic>
      <p:sp>
        <p:nvSpPr>
          <p:cNvPr id="3" name="Shape 0"/>
          <p:cNvSpPr/>
          <p:nvPr/>
        </p:nvSpPr>
        <p:spPr>
          <a:xfrm>
            <a:off x="0" y="-32449"/>
            <a:ext cx="12192000" cy="7087393"/>
          </a:xfrm>
          <a:prstGeom prst="rect">
            <a:avLst/>
          </a:prstGeom>
          <a:solidFill>
            <a:srgbClr val="152025">
              <a:alpha val="75000"/>
            </a:srgbClr>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0" y="-41075"/>
            <a:ext cx="12192000" cy="1835249"/>
          </a:xfrm>
          <a:prstGeom prst="rect">
            <a:avLst/>
          </a:prstGeom>
        </p:spPr>
      </p:pic>
      <p:sp>
        <p:nvSpPr>
          <p:cNvPr id="5" name="Text 1"/>
          <p:cNvSpPr/>
          <p:nvPr/>
        </p:nvSpPr>
        <p:spPr>
          <a:xfrm>
            <a:off x="2608858" y="2239169"/>
            <a:ext cx="2936478" cy="458887"/>
          </a:xfrm>
          <a:prstGeom prst="rect">
            <a:avLst/>
          </a:prstGeom>
          <a:noFill/>
          <a:ln/>
        </p:spPr>
        <p:txBody>
          <a:bodyPr wrap="none" rtlCol="0" anchor="t"/>
          <a:lstStyle/>
          <a:p>
            <a:pPr>
              <a:lnSpc>
                <a:spcPts val="3612"/>
              </a:lnSpc>
            </a:pPr>
            <a:r>
              <a:rPr lang="en-US" sz="2890" b="1" dirty="0">
                <a:solidFill>
                  <a:srgbClr val="F0F4F1"/>
                </a:solidFill>
                <a:latin typeface="Syne" pitchFamily="34" charset="0"/>
                <a:ea typeface="Syne" pitchFamily="34" charset="-122"/>
                <a:cs typeface="Syne" pitchFamily="34" charset="-120"/>
              </a:rPr>
              <a:t>Abstract</a:t>
            </a:r>
            <a:endParaRPr lang="en-US" sz="2890" dirty="0"/>
          </a:p>
        </p:txBody>
      </p:sp>
      <p:sp>
        <p:nvSpPr>
          <p:cNvPr id="6" name="Shape 2"/>
          <p:cNvSpPr/>
          <p:nvPr/>
        </p:nvSpPr>
        <p:spPr>
          <a:xfrm>
            <a:off x="2814440" y="2918222"/>
            <a:ext cx="29269" cy="3535858"/>
          </a:xfrm>
          <a:prstGeom prst="roundRect">
            <a:avLst>
              <a:gd name="adj" fmla="val 225741"/>
            </a:avLst>
          </a:prstGeom>
          <a:solidFill>
            <a:srgbClr val="6D9121"/>
          </a:solidFill>
          <a:ln/>
        </p:spPr>
      </p:sp>
      <p:sp>
        <p:nvSpPr>
          <p:cNvPr id="7" name="Shape 3"/>
          <p:cNvSpPr/>
          <p:nvPr/>
        </p:nvSpPr>
        <p:spPr>
          <a:xfrm>
            <a:off x="2994175" y="3183385"/>
            <a:ext cx="513854" cy="29269"/>
          </a:xfrm>
          <a:prstGeom prst="roundRect">
            <a:avLst>
              <a:gd name="adj" fmla="val 225741"/>
            </a:avLst>
          </a:prstGeom>
          <a:solidFill>
            <a:srgbClr val="6D9121"/>
          </a:solidFill>
          <a:ln/>
        </p:spPr>
      </p:sp>
      <p:sp>
        <p:nvSpPr>
          <p:cNvPr id="8" name="Shape 4"/>
          <p:cNvSpPr/>
          <p:nvPr/>
        </p:nvSpPr>
        <p:spPr>
          <a:xfrm>
            <a:off x="2663876" y="3032920"/>
            <a:ext cx="330299" cy="330299"/>
          </a:xfrm>
          <a:prstGeom prst="roundRect">
            <a:avLst>
              <a:gd name="adj" fmla="val 20004"/>
            </a:avLst>
          </a:prstGeom>
          <a:solidFill>
            <a:srgbClr val="547808"/>
          </a:solidFill>
          <a:ln w="10954">
            <a:solidFill>
              <a:srgbClr val="6D9121"/>
            </a:solidFill>
            <a:prstDash val="solid"/>
          </a:ln>
        </p:spPr>
      </p:sp>
      <p:sp>
        <p:nvSpPr>
          <p:cNvPr id="9" name="Text 5"/>
          <p:cNvSpPr/>
          <p:nvPr/>
        </p:nvSpPr>
        <p:spPr>
          <a:xfrm>
            <a:off x="2770734" y="3060402"/>
            <a:ext cx="116483" cy="275332"/>
          </a:xfrm>
          <a:prstGeom prst="rect">
            <a:avLst/>
          </a:prstGeom>
          <a:noFill/>
          <a:ln/>
        </p:spPr>
        <p:txBody>
          <a:bodyPr wrap="none" rtlCol="0" anchor="t"/>
          <a:lstStyle/>
          <a:p>
            <a:pPr algn="ctr">
              <a:lnSpc>
                <a:spcPts val="2167"/>
              </a:lnSpc>
            </a:pPr>
            <a:r>
              <a:rPr lang="en-US" sz="1734" b="1" dirty="0">
                <a:solidFill>
                  <a:srgbClr val="D7E5D8"/>
                </a:solidFill>
                <a:latin typeface="Syne" pitchFamily="34" charset="0"/>
                <a:ea typeface="Syne" pitchFamily="34" charset="-122"/>
                <a:cs typeface="Syne" pitchFamily="34" charset="-120"/>
              </a:rPr>
              <a:t>1</a:t>
            </a:r>
            <a:endParaRPr lang="en-US" sz="1734" dirty="0"/>
          </a:p>
        </p:txBody>
      </p:sp>
      <p:sp>
        <p:nvSpPr>
          <p:cNvPr id="10" name="Text 6"/>
          <p:cNvSpPr/>
          <p:nvPr/>
        </p:nvSpPr>
        <p:spPr>
          <a:xfrm>
            <a:off x="3636566" y="3064967"/>
            <a:ext cx="2269431" cy="229394"/>
          </a:xfrm>
          <a:prstGeom prst="rect">
            <a:avLst/>
          </a:prstGeom>
          <a:noFill/>
          <a:ln/>
        </p:spPr>
        <p:txBody>
          <a:bodyPr wrap="none" rtlCol="0" anchor="t"/>
          <a:lstStyle/>
          <a:p>
            <a:pPr>
              <a:lnSpc>
                <a:spcPts val="1807"/>
              </a:lnSpc>
            </a:pPr>
            <a:r>
              <a:rPr lang="en-US" sz="1445" b="1" dirty="0">
                <a:solidFill>
                  <a:srgbClr val="D7E5D8"/>
                </a:solidFill>
                <a:latin typeface="Syne" pitchFamily="34" charset="0"/>
                <a:ea typeface="Syne" pitchFamily="34" charset="-122"/>
                <a:cs typeface="Syne" pitchFamily="34" charset="-120"/>
              </a:rPr>
              <a:t>Game Concept</a:t>
            </a:r>
            <a:endParaRPr lang="en-US" sz="1445" dirty="0"/>
          </a:p>
        </p:txBody>
      </p:sp>
      <p:sp>
        <p:nvSpPr>
          <p:cNvPr id="11" name="Text 7"/>
          <p:cNvSpPr/>
          <p:nvPr/>
        </p:nvSpPr>
        <p:spPr>
          <a:xfrm>
            <a:off x="3636566" y="3382368"/>
            <a:ext cx="5946577" cy="469900"/>
          </a:xfrm>
          <a:prstGeom prst="rect">
            <a:avLst/>
          </a:prstGeom>
          <a:noFill/>
          <a:ln/>
        </p:spPr>
        <p:txBody>
          <a:bodyPr wrap="square" rtlCol="0" anchor="t"/>
          <a:lstStyle/>
          <a:p>
            <a:pPr>
              <a:lnSpc>
                <a:spcPts val="1850"/>
              </a:lnSpc>
            </a:pPr>
            <a:r>
              <a:rPr lang="en-US" sz="1156" dirty="0">
                <a:solidFill>
                  <a:srgbClr val="D7E5D8"/>
                </a:solidFill>
                <a:latin typeface="Syne" pitchFamily="34" charset="0"/>
                <a:ea typeface="Syne" pitchFamily="34" charset="-122"/>
                <a:cs typeface="Syne" pitchFamily="34" charset="-120"/>
              </a:rPr>
              <a:t>The game is set in a post-apocalyptic world where players must use their strategic thinking and survival skills to conquer relentless waves of zombies.</a:t>
            </a:r>
            <a:endParaRPr lang="en-US" sz="1156" dirty="0"/>
          </a:p>
        </p:txBody>
      </p:sp>
      <p:sp>
        <p:nvSpPr>
          <p:cNvPr id="12" name="Shape 8"/>
          <p:cNvSpPr/>
          <p:nvPr/>
        </p:nvSpPr>
        <p:spPr>
          <a:xfrm>
            <a:off x="2994175" y="4410919"/>
            <a:ext cx="513854" cy="29269"/>
          </a:xfrm>
          <a:prstGeom prst="roundRect">
            <a:avLst>
              <a:gd name="adj" fmla="val 225741"/>
            </a:avLst>
          </a:prstGeom>
          <a:solidFill>
            <a:srgbClr val="6D9121"/>
          </a:solidFill>
          <a:ln/>
        </p:spPr>
      </p:sp>
      <p:sp>
        <p:nvSpPr>
          <p:cNvPr id="13" name="Shape 9"/>
          <p:cNvSpPr/>
          <p:nvPr/>
        </p:nvSpPr>
        <p:spPr>
          <a:xfrm>
            <a:off x="2663876" y="4260454"/>
            <a:ext cx="330299" cy="330299"/>
          </a:xfrm>
          <a:prstGeom prst="roundRect">
            <a:avLst>
              <a:gd name="adj" fmla="val 20004"/>
            </a:avLst>
          </a:prstGeom>
          <a:solidFill>
            <a:srgbClr val="547808"/>
          </a:solidFill>
          <a:ln w="10954">
            <a:solidFill>
              <a:srgbClr val="6D9121"/>
            </a:solidFill>
            <a:prstDash val="solid"/>
          </a:ln>
        </p:spPr>
      </p:sp>
      <p:sp>
        <p:nvSpPr>
          <p:cNvPr id="14" name="Text 10"/>
          <p:cNvSpPr/>
          <p:nvPr/>
        </p:nvSpPr>
        <p:spPr>
          <a:xfrm>
            <a:off x="2718545" y="4287937"/>
            <a:ext cx="220861" cy="275332"/>
          </a:xfrm>
          <a:prstGeom prst="rect">
            <a:avLst/>
          </a:prstGeom>
          <a:noFill/>
          <a:ln/>
        </p:spPr>
        <p:txBody>
          <a:bodyPr wrap="none" rtlCol="0" anchor="t"/>
          <a:lstStyle/>
          <a:p>
            <a:pPr algn="ctr">
              <a:lnSpc>
                <a:spcPts val="2167"/>
              </a:lnSpc>
            </a:pPr>
            <a:r>
              <a:rPr lang="en-US" sz="1734" b="1" dirty="0">
                <a:solidFill>
                  <a:srgbClr val="D7E5D8"/>
                </a:solidFill>
                <a:latin typeface="Syne" pitchFamily="34" charset="0"/>
                <a:ea typeface="Syne" pitchFamily="34" charset="-122"/>
                <a:cs typeface="Syne" pitchFamily="34" charset="-120"/>
              </a:rPr>
              <a:t>2</a:t>
            </a:r>
            <a:endParaRPr lang="en-US" sz="1734" dirty="0"/>
          </a:p>
        </p:txBody>
      </p:sp>
      <p:sp>
        <p:nvSpPr>
          <p:cNvPr id="15" name="Text 11"/>
          <p:cNvSpPr/>
          <p:nvPr/>
        </p:nvSpPr>
        <p:spPr>
          <a:xfrm>
            <a:off x="3636566" y="4292501"/>
            <a:ext cx="3088382" cy="229394"/>
          </a:xfrm>
          <a:prstGeom prst="rect">
            <a:avLst/>
          </a:prstGeom>
          <a:noFill/>
          <a:ln/>
        </p:spPr>
        <p:txBody>
          <a:bodyPr wrap="none" rtlCol="0" anchor="t"/>
          <a:lstStyle/>
          <a:p>
            <a:pPr>
              <a:lnSpc>
                <a:spcPts val="1807"/>
              </a:lnSpc>
            </a:pPr>
            <a:r>
              <a:rPr lang="en-US" sz="1445" b="1" dirty="0">
                <a:solidFill>
                  <a:srgbClr val="D7E5D8"/>
                </a:solidFill>
                <a:latin typeface="Syne" pitchFamily="34" charset="0"/>
                <a:ea typeface="Syne" pitchFamily="34" charset="-122"/>
                <a:cs typeface="Syne" pitchFamily="34" charset="-120"/>
              </a:rPr>
              <a:t>Engaging Experience</a:t>
            </a:r>
            <a:endParaRPr lang="en-US" sz="1445" dirty="0"/>
          </a:p>
        </p:txBody>
      </p:sp>
      <p:sp>
        <p:nvSpPr>
          <p:cNvPr id="16" name="Text 12"/>
          <p:cNvSpPr/>
          <p:nvPr/>
        </p:nvSpPr>
        <p:spPr>
          <a:xfrm>
            <a:off x="3636566" y="4609902"/>
            <a:ext cx="5946577" cy="469900"/>
          </a:xfrm>
          <a:prstGeom prst="rect">
            <a:avLst/>
          </a:prstGeom>
          <a:noFill/>
          <a:ln/>
        </p:spPr>
        <p:txBody>
          <a:bodyPr wrap="square" rtlCol="0" anchor="t"/>
          <a:lstStyle/>
          <a:p>
            <a:pPr>
              <a:lnSpc>
                <a:spcPts val="1850"/>
              </a:lnSpc>
            </a:pPr>
            <a:r>
              <a:rPr lang="en-US" sz="1156" dirty="0">
                <a:solidFill>
                  <a:srgbClr val="D7E5D8"/>
                </a:solidFill>
                <a:latin typeface="Syne" pitchFamily="34" charset="0"/>
                <a:ea typeface="Syne" pitchFamily="34" charset="-122"/>
                <a:cs typeface="Syne" pitchFamily="34" charset="-120"/>
              </a:rPr>
              <a:t>Players will be fully immersed in the game's intense atmosphere, featuring stunning visuals, terrifying sound effects, and challenging objectives.</a:t>
            </a:r>
            <a:endParaRPr lang="en-US" sz="1156" dirty="0"/>
          </a:p>
        </p:txBody>
      </p:sp>
      <p:sp>
        <p:nvSpPr>
          <p:cNvPr id="17" name="Shape 13"/>
          <p:cNvSpPr/>
          <p:nvPr/>
        </p:nvSpPr>
        <p:spPr>
          <a:xfrm>
            <a:off x="2994175" y="5638453"/>
            <a:ext cx="513854" cy="29269"/>
          </a:xfrm>
          <a:prstGeom prst="roundRect">
            <a:avLst>
              <a:gd name="adj" fmla="val 225741"/>
            </a:avLst>
          </a:prstGeom>
          <a:solidFill>
            <a:srgbClr val="6D9121"/>
          </a:solidFill>
          <a:ln/>
        </p:spPr>
      </p:sp>
      <p:sp>
        <p:nvSpPr>
          <p:cNvPr id="18" name="Shape 14"/>
          <p:cNvSpPr/>
          <p:nvPr/>
        </p:nvSpPr>
        <p:spPr>
          <a:xfrm>
            <a:off x="2663876" y="5487988"/>
            <a:ext cx="330299" cy="330299"/>
          </a:xfrm>
          <a:prstGeom prst="roundRect">
            <a:avLst>
              <a:gd name="adj" fmla="val 20004"/>
            </a:avLst>
          </a:prstGeom>
          <a:solidFill>
            <a:srgbClr val="547808"/>
          </a:solidFill>
          <a:ln w="10954">
            <a:solidFill>
              <a:srgbClr val="6D9121"/>
            </a:solidFill>
            <a:prstDash val="solid"/>
          </a:ln>
        </p:spPr>
      </p:sp>
      <p:sp>
        <p:nvSpPr>
          <p:cNvPr id="19" name="Text 15"/>
          <p:cNvSpPr/>
          <p:nvPr/>
        </p:nvSpPr>
        <p:spPr>
          <a:xfrm>
            <a:off x="2712789" y="5515471"/>
            <a:ext cx="232370" cy="275332"/>
          </a:xfrm>
          <a:prstGeom prst="rect">
            <a:avLst/>
          </a:prstGeom>
          <a:noFill/>
          <a:ln/>
        </p:spPr>
        <p:txBody>
          <a:bodyPr wrap="none" rtlCol="0" anchor="t"/>
          <a:lstStyle/>
          <a:p>
            <a:pPr algn="ctr">
              <a:lnSpc>
                <a:spcPts val="2167"/>
              </a:lnSpc>
            </a:pPr>
            <a:r>
              <a:rPr lang="en-US" sz="1734" b="1" dirty="0">
                <a:solidFill>
                  <a:srgbClr val="D7E5D8"/>
                </a:solidFill>
                <a:latin typeface="Syne" pitchFamily="34" charset="0"/>
                <a:ea typeface="Syne" pitchFamily="34" charset="-122"/>
                <a:cs typeface="Syne" pitchFamily="34" charset="-120"/>
              </a:rPr>
              <a:t>3</a:t>
            </a:r>
            <a:endParaRPr lang="en-US" sz="1734" dirty="0"/>
          </a:p>
        </p:txBody>
      </p:sp>
      <p:sp>
        <p:nvSpPr>
          <p:cNvPr id="20" name="Text 16"/>
          <p:cNvSpPr/>
          <p:nvPr/>
        </p:nvSpPr>
        <p:spPr>
          <a:xfrm>
            <a:off x="3636566" y="5520036"/>
            <a:ext cx="3574852" cy="229394"/>
          </a:xfrm>
          <a:prstGeom prst="rect">
            <a:avLst/>
          </a:prstGeom>
          <a:noFill/>
          <a:ln/>
        </p:spPr>
        <p:txBody>
          <a:bodyPr wrap="none" rtlCol="0" anchor="t"/>
          <a:lstStyle/>
          <a:p>
            <a:pPr>
              <a:lnSpc>
                <a:spcPts val="1807"/>
              </a:lnSpc>
            </a:pPr>
            <a:r>
              <a:rPr lang="en-US" sz="1445" b="1" dirty="0">
                <a:solidFill>
                  <a:srgbClr val="D7E5D8"/>
                </a:solidFill>
                <a:latin typeface="Syne" pitchFamily="34" charset="0"/>
                <a:ea typeface="Syne" pitchFamily="34" charset="-122"/>
                <a:cs typeface="Syne" pitchFamily="34" charset="-120"/>
              </a:rPr>
              <a:t>Collaborative Gameplay</a:t>
            </a:r>
            <a:endParaRPr lang="en-US" sz="1445" dirty="0"/>
          </a:p>
        </p:txBody>
      </p:sp>
      <p:sp>
        <p:nvSpPr>
          <p:cNvPr id="21" name="Text 17"/>
          <p:cNvSpPr/>
          <p:nvPr/>
        </p:nvSpPr>
        <p:spPr>
          <a:xfrm>
            <a:off x="3636566" y="5837436"/>
            <a:ext cx="5946577" cy="469900"/>
          </a:xfrm>
          <a:prstGeom prst="rect">
            <a:avLst/>
          </a:prstGeom>
          <a:noFill/>
          <a:ln/>
        </p:spPr>
        <p:txBody>
          <a:bodyPr wrap="square" rtlCol="0" anchor="t"/>
          <a:lstStyle/>
          <a:p>
            <a:pPr>
              <a:lnSpc>
                <a:spcPts val="1850"/>
              </a:lnSpc>
            </a:pPr>
            <a:r>
              <a:rPr lang="en-US" sz="1156" dirty="0">
                <a:solidFill>
                  <a:srgbClr val="D7E5D8"/>
                </a:solidFill>
                <a:latin typeface="Syne" pitchFamily="34" charset="0"/>
                <a:ea typeface="Syne" pitchFamily="34" charset="-122"/>
                <a:cs typeface="Syne" pitchFamily="34" charset="-120"/>
              </a:rPr>
              <a:t>Opportunities for players to team up, strategize, and fight off zombie threats together for a richer and more immersive gaming experience.</a:t>
            </a:r>
            <a:endParaRPr lang="en-US" sz="115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9144000" y="0"/>
            <a:ext cx="3048000" cy="6858000"/>
          </a:xfrm>
          <a:prstGeom prst="rect">
            <a:avLst/>
          </a:prstGeom>
        </p:spPr>
      </p:pic>
      <p:sp>
        <p:nvSpPr>
          <p:cNvPr id="5" name="Text 1"/>
          <p:cNvSpPr/>
          <p:nvPr/>
        </p:nvSpPr>
        <p:spPr>
          <a:xfrm>
            <a:off x="694333" y="1014215"/>
            <a:ext cx="4499471" cy="578644"/>
          </a:xfrm>
          <a:prstGeom prst="rect">
            <a:avLst/>
          </a:prstGeom>
          <a:noFill/>
          <a:ln/>
        </p:spPr>
        <p:txBody>
          <a:bodyPr wrap="none" rtlCol="0" anchor="t"/>
          <a:lstStyle/>
          <a:p>
            <a:pPr>
              <a:lnSpc>
                <a:spcPts val="4556"/>
              </a:lnSpc>
            </a:pPr>
            <a:r>
              <a:rPr lang="en-US" sz="3645" b="1" dirty="0">
                <a:solidFill>
                  <a:srgbClr val="F0F4F1"/>
                </a:solidFill>
                <a:latin typeface="Syne" pitchFamily="34" charset="0"/>
                <a:ea typeface="Syne" pitchFamily="34" charset="-122"/>
                <a:cs typeface="Syne" pitchFamily="34" charset="-120"/>
              </a:rPr>
              <a:t>Introduction</a:t>
            </a:r>
            <a:endParaRPr lang="en-US" sz="3645" dirty="0"/>
          </a:p>
        </p:txBody>
      </p:sp>
      <p:sp>
        <p:nvSpPr>
          <p:cNvPr id="6" name="Shape 2"/>
          <p:cNvSpPr/>
          <p:nvPr/>
        </p:nvSpPr>
        <p:spPr>
          <a:xfrm>
            <a:off x="694333" y="2015232"/>
            <a:ext cx="416619" cy="416619"/>
          </a:xfrm>
          <a:prstGeom prst="roundRect">
            <a:avLst>
              <a:gd name="adj" fmla="val 20000"/>
            </a:avLst>
          </a:prstGeom>
          <a:solidFill>
            <a:srgbClr val="547808"/>
          </a:solidFill>
          <a:ln w="13811">
            <a:solidFill>
              <a:srgbClr val="6D9121"/>
            </a:solidFill>
            <a:prstDash val="solid"/>
          </a:ln>
        </p:spPr>
      </p:sp>
      <p:sp>
        <p:nvSpPr>
          <p:cNvPr id="7" name="Text 3"/>
          <p:cNvSpPr/>
          <p:nvPr/>
        </p:nvSpPr>
        <p:spPr>
          <a:xfrm>
            <a:off x="829171" y="2049959"/>
            <a:ext cx="146943" cy="347068"/>
          </a:xfrm>
          <a:prstGeom prst="rect">
            <a:avLst/>
          </a:prstGeom>
          <a:noFill/>
          <a:ln/>
        </p:spPr>
        <p:txBody>
          <a:bodyPr wrap="none" rtlCol="0" anchor="t"/>
          <a:lstStyle/>
          <a:p>
            <a:pPr algn="ctr">
              <a:lnSpc>
                <a:spcPts val="2734"/>
              </a:lnSpc>
            </a:pPr>
            <a:r>
              <a:rPr lang="en-US" sz="2187" b="1" dirty="0">
                <a:solidFill>
                  <a:srgbClr val="D7E5D8"/>
                </a:solidFill>
                <a:latin typeface="Syne" pitchFamily="34" charset="0"/>
                <a:ea typeface="Syne" pitchFamily="34" charset="-122"/>
                <a:cs typeface="Syne" pitchFamily="34" charset="-120"/>
              </a:rPr>
              <a:t>1</a:t>
            </a:r>
            <a:endParaRPr lang="en-US" sz="2187" dirty="0"/>
          </a:p>
        </p:txBody>
      </p:sp>
      <p:sp>
        <p:nvSpPr>
          <p:cNvPr id="8" name="Text 4"/>
          <p:cNvSpPr/>
          <p:nvPr/>
        </p:nvSpPr>
        <p:spPr>
          <a:xfrm>
            <a:off x="1296095" y="2078832"/>
            <a:ext cx="5180409" cy="289322"/>
          </a:xfrm>
          <a:prstGeom prst="rect">
            <a:avLst/>
          </a:prstGeom>
          <a:noFill/>
          <a:ln/>
        </p:spPr>
        <p:txBody>
          <a:bodyPr wrap="non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The Post-Apocalyptic World</a:t>
            </a:r>
            <a:endParaRPr lang="en-US" sz="1822" dirty="0"/>
          </a:p>
        </p:txBody>
      </p:sp>
      <p:sp>
        <p:nvSpPr>
          <p:cNvPr id="9" name="Text 5"/>
          <p:cNvSpPr/>
          <p:nvPr/>
        </p:nvSpPr>
        <p:spPr>
          <a:xfrm>
            <a:off x="1296094" y="2479180"/>
            <a:ext cx="7153573" cy="592336"/>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Enter a world destroyed by a zombie outbreak, where the remnants of society struggle to survive amidst chaos and devastation.</a:t>
            </a:r>
            <a:endParaRPr lang="en-US" sz="1458" dirty="0"/>
          </a:p>
        </p:txBody>
      </p:sp>
      <p:sp>
        <p:nvSpPr>
          <p:cNvPr id="10" name="Shape 6"/>
          <p:cNvSpPr/>
          <p:nvPr/>
        </p:nvSpPr>
        <p:spPr>
          <a:xfrm>
            <a:off x="694333" y="3401319"/>
            <a:ext cx="416619" cy="416619"/>
          </a:xfrm>
          <a:prstGeom prst="roundRect">
            <a:avLst>
              <a:gd name="adj" fmla="val 20000"/>
            </a:avLst>
          </a:prstGeom>
          <a:solidFill>
            <a:srgbClr val="547808"/>
          </a:solidFill>
          <a:ln w="13811">
            <a:solidFill>
              <a:srgbClr val="6D9121"/>
            </a:solidFill>
            <a:prstDash val="solid"/>
          </a:ln>
        </p:spPr>
      </p:sp>
      <p:sp>
        <p:nvSpPr>
          <p:cNvPr id="11" name="Text 7"/>
          <p:cNvSpPr/>
          <p:nvPr/>
        </p:nvSpPr>
        <p:spPr>
          <a:xfrm>
            <a:off x="763290" y="3436044"/>
            <a:ext cx="278607" cy="347068"/>
          </a:xfrm>
          <a:prstGeom prst="rect">
            <a:avLst/>
          </a:prstGeom>
          <a:noFill/>
          <a:ln/>
        </p:spPr>
        <p:txBody>
          <a:bodyPr wrap="none" rtlCol="0" anchor="t"/>
          <a:lstStyle/>
          <a:p>
            <a:pPr algn="ctr">
              <a:lnSpc>
                <a:spcPts val="2734"/>
              </a:lnSpc>
            </a:pPr>
            <a:r>
              <a:rPr lang="en-US" sz="2187" b="1" dirty="0">
                <a:solidFill>
                  <a:srgbClr val="D7E5D8"/>
                </a:solidFill>
                <a:latin typeface="Syne" pitchFamily="34" charset="0"/>
                <a:ea typeface="Syne" pitchFamily="34" charset="-122"/>
                <a:cs typeface="Syne" pitchFamily="34" charset="-120"/>
              </a:rPr>
              <a:t>2</a:t>
            </a:r>
            <a:endParaRPr lang="en-US" sz="2187" dirty="0"/>
          </a:p>
        </p:txBody>
      </p:sp>
      <p:sp>
        <p:nvSpPr>
          <p:cNvPr id="12" name="Text 8"/>
          <p:cNvSpPr/>
          <p:nvPr/>
        </p:nvSpPr>
        <p:spPr>
          <a:xfrm>
            <a:off x="1296094" y="3464917"/>
            <a:ext cx="5255618" cy="289322"/>
          </a:xfrm>
          <a:prstGeom prst="rect">
            <a:avLst/>
          </a:prstGeom>
          <a:noFill/>
          <a:ln/>
        </p:spPr>
        <p:txBody>
          <a:bodyPr wrap="non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Survival as the Ultimate Goal</a:t>
            </a:r>
            <a:endParaRPr lang="en-US" sz="1822" dirty="0"/>
          </a:p>
        </p:txBody>
      </p:sp>
      <p:sp>
        <p:nvSpPr>
          <p:cNvPr id="13" name="Text 9"/>
          <p:cNvSpPr/>
          <p:nvPr/>
        </p:nvSpPr>
        <p:spPr>
          <a:xfrm>
            <a:off x="1296094" y="3865265"/>
            <a:ext cx="7153573" cy="592336"/>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Players must navigate the dangerous landscape, scavenge for supplies, and defend against the relentless attacks of the undead.</a:t>
            </a:r>
            <a:endParaRPr lang="en-US" sz="1458" dirty="0"/>
          </a:p>
        </p:txBody>
      </p:sp>
      <p:sp>
        <p:nvSpPr>
          <p:cNvPr id="14" name="Shape 10"/>
          <p:cNvSpPr/>
          <p:nvPr/>
        </p:nvSpPr>
        <p:spPr>
          <a:xfrm>
            <a:off x="694333" y="4787405"/>
            <a:ext cx="416619" cy="416619"/>
          </a:xfrm>
          <a:prstGeom prst="roundRect">
            <a:avLst>
              <a:gd name="adj" fmla="val 20000"/>
            </a:avLst>
          </a:prstGeom>
          <a:solidFill>
            <a:srgbClr val="547808"/>
          </a:solidFill>
          <a:ln w="13811">
            <a:solidFill>
              <a:srgbClr val="6D9121"/>
            </a:solidFill>
            <a:prstDash val="solid"/>
          </a:ln>
        </p:spPr>
      </p:sp>
      <p:sp>
        <p:nvSpPr>
          <p:cNvPr id="15" name="Text 11"/>
          <p:cNvSpPr/>
          <p:nvPr/>
        </p:nvSpPr>
        <p:spPr>
          <a:xfrm>
            <a:off x="756146" y="4822131"/>
            <a:ext cx="292993" cy="347068"/>
          </a:xfrm>
          <a:prstGeom prst="rect">
            <a:avLst/>
          </a:prstGeom>
          <a:noFill/>
          <a:ln/>
        </p:spPr>
        <p:txBody>
          <a:bodyPr wrap="none" rtlCol="0" anchor="t"/>
          <a:lstStyle/>
          <a:p>
            <a:pPr algn="ctr">
              <a:lnSpc>
                <a:spcPts val="2734"/>
              </a:lnSpc>
            </a:pPr>
            <a:r>
              <a:rPr lang="en-US" sz="2187" b="1" dirty="0">
                <a:solidFill>
                  <a:srgbClr val="D7E5D8"/>
                </a:solidFill>
                <a:latin typeface="Syne" pitchFamily="34" charset="0"/>
                <a:ea typeface="Syne" pitchFamily="34" charset="-122"/>
                <a:cs typeface="Syne" pitchFamily="34" charset="-120"/>
              </a:rPr>
              <a:t>3</a:t>
            </a:r>
            <a:endParaRPr lang="en-US" sz="2187" dirty="0"/>
          </a:p>
        </p:txBody>
      </p:sp>
      <p:sp>
        <p:nvSpPr>
          <p:cNvPr id="16" name="Text 12"/>
          <p:cNvSpPr/>
          <p:nvPr/>
        </p:nvSpPr>
        <p:spPr>
          <a:xfrm>
            <a:off x="1296094" y="4851003"/>
            <a:ext cx="5408315" cy="289322"/>
          </a:xfrm>
          <a:prstGeom prst="rect">
            <a:avLst/>
          </a:prstGeom>
          <a:noFill/>
          <a:ln/>
        </p:spPr>
        <p:txBody>
          <a:bodyPr wrap="non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Community and Cooperation</a:t>
            </a:r>
            <a:endParaRPr lang="en-US" sz="1822" dirty="0"/>
          </a:p>
        </p:txBody>
      </p:sp>
      <p:sp>
        <p:nvSpPr>
          <p:cNvPr id="17" name="Text 13"/>
          <p:cNvSpPr/>
          <p:nvPr/>
        </p:nvSpPr>
        <p:spPr>
          <a:xfrm>
            <a:off x="1296094" y="5251351"/>
            <a:ext cx="7153573" cy="592336"/>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Form alliances with other players to increase your chances of survival and thrive in the harsh new reality.</a:t>
            </a:r>
            <a:endParaRPr lang="en-US" sz="145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152025">
              <a:alpha val="75000"/>
            </a:srgbClr>
          </a:solidFill>
          <a:ln/>
        </p:spPr>
      </p:sp>
      <p:sp>
        <p:nvSpPr>
          <p:cNvPr id="4" name="Text 1"/>
          <p:cNvSpPr/>
          <p:nvPr/>
        </p:nvSpPr>
        <p:spPr>
          <a:xfrm>
            <a:off x="1698327" y="1376462"/>
            <a:ext cx="3927872" cy="578644"/>
          </a:xfrm>
          <a:prstGeom prst="rect">
            <a:avLst/>
          </a:prstGeom>
          <a:noFill/>
          <a:ln/>
        </p:spPr>
        <p:txBody>
          <a:bodyPr wrap="none" rtlCol="0" anchor="t"/>
          <a:lstStyle/>
          <a:p>
            <a:pPr>
              <a:lnSpc>
                <a:spcPts val="4556"/>
              </a:lnSpc>
            </a:pPr>
            <a:r>
              <a:rPr lang="en-US" sz="3645" b="1" dirty="0">
                <a:solidFill>
                  <a:srgbClr val="F0F4F1"/>
                </a:solidFill>
                <a:latin typeface="Syne" pitchFamily="34" charset="0"/>
                <a:ea typeface="Syne" pitchFamily="34" charset="-122"/>
                <a:cs typeface="Syne" pitchFamily="34" charset="-120"/>
              </a:rPr>
              <a:t>Objectives</a:t>
            </a:r>
            <a:endParaRPr lang="en-US" sz="3645" dirty="0"/>
          </a:p>
        </p:txBody>
      </p:sp>
      <p:sp>
        <p:nvSpPr>
          <p:cNvPr id="5" name="Shape 2"/>
          <p:cNvSpPr/>
          <p:nvPr/>
        </p:nvSpPr>
        <p:spPr>
          <a:xfrm>
            <a:off x="1698327" y="2325390"/>
            <a:ext cx="2808387" cy="3156148"/>
          </a:xfrm>
          <a:prstGeom prst="roundRect">
            <a:avLst>
              <a:gd name="adj" fmla="val 2967"/>
            </a:avLst>
          </a:prstGeom>
          <a:solidFill>
            <a:srgbClr val="547808"/>
          </a:solidFill>
          <a:ln w="13811">
            <a:solidFill>
              <a:srgbClr val="6D9121"/>
            </a:solidFill>
            <a:prstDash val="solid"/>
          </a:ln>
        </p:spPr>
      </p:sp>
      <p:sp>
        <p:nvSpPr>
          <p:cNvPr id="6" name="Text 3"/>
          <p:cNvSpPr/>
          <p:nvPr/>
        </p:nvSpPr>
        <p:spPr>
          <a:xfrm>
            <a:off x="1894979" y="2522042"/>
            <a:ext cx="2415083" cy="578644"/>
          </a:xfrm>
          <a:prstGeom prst="rect">
            <a:avLst/>
          </a:prstGeom>
          <a:noFill/>
          <a:ln/>
        </p:spPr>
        <p:txBody>
          <a:bodyPr wrap="squar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Mission Challenges</a:t>
            </a:r>
            <a:endParaRPr lang="en-US" sz="1822" dirty="0"/>
          </a:p>
        </p:txBody>
      </p:sp>
      <p:sp>
        <p:nvSpPr>
          <p:cNvPr id="7" name="Text 4"/>
          <p:cNvSpPr/>
          <p:nvPr/>
        </p:nvSpPr>
        <p:spPr>
          <a:xfrm>
            <a:off x="1894979" y="3211711"/>
            <a:ext cx="2415083" cy="2073176"/>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Players will encounter a series of challenging missions, each with distinct objectives, such as rescuing survivors, gathering vital supplies, and fortifying safe zones.</a:t>
            </a:r>
            <a:endParaRPr lang="en-US" sz="1458" dirty="0"/>
          </a:p>
        </p:txBody>
      </p:sp>
      <p:sp>
        <p:nvSpPr>
          <p:cNvPr id="8" name="Shape 5"/>
          <p:cNvSpPr/>
          <p:nvPr/>
        </p:nvSpPr>
        <p:spPr>
          <a:xfrm>
            <a:off x="4691857" y="2325390"/>
            <a:ext cx="2808387" cy="3156148"/>
          </a:xfrm>
          <a:prstGeom prst="roundRect">
            <a:avLst>
              <a:gd name="adj" fmla="val 2967"/>
            </a:avLst>
          </a:prstGeom>
          <a:solidFill>
            <a:srgbClr val="547808"/>
          </a:solidFill>
          <a:ln w="13811">
            <a:solidFill>
              <a:srgbClr val="6D9121"/>
            </a:solidFill>
            <a:prstDash val="solid"/>
          </a:ln>
        </p:spPr>
      </p:sp>
      <p:sp>
        <p:nvSpPr>
          <p:cNvPr id="9" name="Text 6"/>
          <p:cNvSpPr/>
          <p:nvPr/>
        </p:nvSpPr>
        <p:spPr>
          <a:xfrm>
            <a:off x="4888508" y="2522042"/>
            <a:ext cx="2415083" cy="578644"/>
          </a:xfrm>
          <a:prstGeom prst="rect">
            <a:avLst/>
          </a:prstGeom>
          <a:noFill/>
          <a:ln/>
        </p:spPr>
        <p:txBody>
          <a:bodyPr wrap="squar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Zombie Boss Fights</a:t>
            </a:r>
            <a:endParaRPr lang="en-US" sz="1822" dirty="0"/>
          </a:p>
        </p:txBody>
      </p:sp>
      <p:sp>
        <p:nvSpPr>
          <p:cNvPr id="10" name="Text 7"/>
          <p:cNvSpPr/>
          <p:nvPr/>
        </p:nvSpPr>
        <p:spPr>
          <a:xfrm>
            <a:off x="4888508" y="3211711"/>
            <a:ext cx="2415083" cy="1777008"/>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Confronting formidable zombie bosses with enhanced abilities and strengths, offering intense and rewarding battles for players to tackle.</a:t>
            </a:r>
            <a:endParaRPr lang="en-US" sz="1458" dirty="0"/>
          </a:p>
        </p:txBody>
      </p:sp>
      <p:sp>
        <p:nvSpPr>
          <p:cNvPr id="11" name="Shape 8"/>
          <p:cNvSpPr/>
          <p:nvPr/>
        </p:nvSpPr>
        <p:spPr>
          <a:xfrm>
            <a:off x="7685385" y="2325390"/>
            <a:ext cx="2808387" cy="3156148"/>
          </a:xfrm>
          <a:prstGeom prst="roundRect">
            <a:avLst>
              <a:gd name="adj" fmla="val 2967"/>
            </a:avLst>
          </a:prstGeom>
          <a:solidFill>
            <a:srgbClr val="547808"/>
          </a:solidFill>
          <a:ln w="13811">
            <a:solidFill>
              <a:srgbClr val="6D9121"/>
            </a:solidFill>
            <a:prstDash val="solid"/>
          </a:ln>
        </p:spPr>
      </p:sp>
      <p:sp>
        <p:nvSpPr>
          <p:cNvPr id="12" name="Text 9"/>
          <p:cNvSpPr/>
          <p:nvPr/>
        </p:nvSpPr>
        <p:spPr>
          <a:xfrm>
            <a:off x="7882037" y="2522042"/>
            <a:ext cx="2415083" cy="578644"/>
          </a:xfrm>
          <a:prstGeom prst="rect">
            <a:avLst/>
          </a:prstGeom>
          <a:noFill/>
          <a:ln/>
        </p:spPr>
        <p:txBody>
          <a:bodyPr wrap="square" rtlCol="0" anchor="t"/>
          <a:lstStyle/>
          <a:p>
            <a:pPr>
              <a:lnSpc>
                <a:spcPts val="2278"/>
              </a:lnSpc>
            </a:pPr>
            <a:r>
              <a:rPr lang="en-US" sz="1822" b="1" dirty="0">
                <a:solidFill>
                  <a:srgbClr val="D7E5D8"/>
                </a:solidFill>
                <a:latin typeface="Syne" pitchFamily="34" charset="0"/>
                <a:ea typeface="Syne" pitchFamily="34" charset="-122"/>
                <a:cs typeface="Syne" pitchFamily="34" charset="-120"/>
              </a:rPr>
              <a:t>Community Building</a:t>
            </a:r>
            <a:endParaRPr lang="en-US" sz="1822" dirty="0"/>
          </a:p>
        </p:txBody>
      </p:sp>
      <p:sp>
        <p:nvSpPr>
          <p:cNvPr id="13" name="Text 10"/>
          <p:cNvSpPr/>
          <p:nvPr/>
        </p:nvSpPr>
        <p:spPr>
          <a:xfrm>
            <a:off x="7882037" y="3211711"/>
            <a:ext cx="2415083" cy="1777008"/>
          </a:xfrm>
          <a:prstGeom prst="rect">
            <a:avLst/>
          </a:prstGeom>
          <a:noFill/>
          <a:ln/>
        </p:spPr>
        <p:txBody>
          <a:bodyPr wrap="square" rtlCol="0" anchor="t"/>
          <a:lstStyle/>
          <a:p>
            <a:pPr>
              <a:lnSpc>
                <a:spcPts val="2332"/>
              </a:lnSpc>
            </a:pPr>
            <a:r>
              <a:rPr lang="en-US" sz="1458" dirty="0">
                <a:solidFill>
                  <a:srgbClr val="D7E5D8"/>
                </a:solidFill>
                <a:latin typeface="Syne" pitchFamily="34" charset="0"/>
                <a:ea typeface="Syne" pitchFamily="34" charset="-122"/>
                <a:cs typeface="Syne" pitchFamily="34" charset="-120"/>
              </a:rPr>
              <a:t>Encouraging social interaction and collaboration among players, fostering a sense of community and camaraderie in the face of overwhelming adversity.</a:t>
            </a:r>
            <a:endParaRPr lang="en-US" sz="1458"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0" y="1"/>
            <a:ext cx="12192000" cy="6858794"/>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0" y="0"/>
            <a:ext cx="12192000" cy="1820565"/>
          </a:xfrm>
          <a:prstGeom prst="rect">
            <a:avLst/>
          </a:prstGeom>
        </p:spPr>
      </p:pic>
      <p:sp>
        <p:nvSpPr>
          <p:cNvPr id="5" name="Text 1"/>
          <p:cNvSpPr/>
          <p:nvPr/>
        </p:nvSpPr>
        <p:spPr>
          <a:xfrm>
            <a:off x="2636739" y="2221012"/>
            <a:ext cx="6918424" cy="1365349"/>
          </a:xfrm>
          <a:prstGeom prst="rect">
            <a:avLst/>
          </a:prstGeom>
          <a:noFill/>
          <a:ln/>
        </p:spPr>
        <p:txBody>
          <a:bodyPr wrap="square" rtlCol="0" anchor="t"/>
          <a:lstStyle/>
          <a:p>
            <a:pPr>
              <a:lnSpc>
                <a:spcPts val="3584"/>
              </a:lnSpc>
            </a:pPr>
            <a:r>
              <a:rPr lang="en-US" sz="2867" b="1" dirty="0">
                <a:solidFill>
                  <a:srgbClr val="F0F4F1"/>
                </a:solidFill>
                <a:latin typeface="Syne" pitchFamily="34" charset="0"/>
                <a:ea typeface="Syne" pitchFamily="34" charset="-122"/>
                <a:cs typeface="Syne" pitchFamily="34" charset="-120"/>
              </a:rPr>
              <a:t>Existing Work Related to the Zombie Kill Project</a:t>
            </a:r>
            <a:endParaRPr lang="en-US" sz="2867" dirty="0"/>
          </a:p>
        </p:txBody>
      </p:sp>
      <p:pic>
        <p:nvPicPr>
          <p:cNvPr id="6" name="Image 2" descr="preencoded.png"/>
          <p:cNvPicPr>
            <a:picLocks noChangeAspect="1"/>
          </p:cNvPicPr>
          <p:nvPr/>
        </p:nvPicPr>
        <p:blipFill>
          <a:blip r:embed="rId5"/>
          <a:stretch>
            <a:fillRect/>
          </a:stretch>
        </p:blipFill>
        <p:spPr>
          <a:xfrm>
            <a:off x="2636738" y="3804742"/>
            <a:ext cx="2306142" cy="582513"/>
          </a:xfrm>
          <a:prstGeom prst="rect">
            <a:avLst/>
          </a:prstGeom>
        </p:spPr>
      </p:pic>
      <p:sp>
        <p:nvSpPr>
          <p:cNvPr id="7" name="Text 2"/>
          <p:cNvSpPr/>
          <p:nvPr/>
        </p:nvSpPr>
        <p:spPr>
          <a:xfrm>
            <a:off x="2782292" y="4605635"/>
            <a:ext cx="1456432" cy="227508"/>
          </a:xfrm>
          <a:prstGeom prst="rect">
            <a:avLst/>
          </a:prstGeom>
          <a:noFill/>
          <a:ln/>
        </p:spPr>
        <p:txBody>
          <a:bodyPr wrap="none" rtlCol="0" anchor="t"/>
          <a:lstStyle/>
          <a:p>
            <a:pPr>
              <a:lnSpc>
                <a:spcPts val="1792"/>
              </a:lnSpc>
            </a:pPr>
            <a:r>
              <a:rPr lang="en-US" sz="1433" b="1" dirty="0">
                <a:solidFill>
                  <a:srgbClr val="D7E5D8"/>
                </a:solidFill>
                <a:latin typeface="Syne" pitchFamily="34" charset="0"/>
                <a:ea typeface="Syne" pitchFamily="34" charset="-122"/>
                <a:cs typeface="Syne" pitchFamily="34" charset="-120"/>
              </a:rPr>
              <a:t>Research</a:t>
            </a:r>
            <a:endParaRPr lang="en-US" sz="1433" dirty="0"/>
          </a:p>
        </p:txBody>
      </p:sp>
      <p:sp>
        <p:nvSpPr>
          <p:cNvPr id="8" name="Text 3"/>
          <p:cNvSpPr/>
          <p:nvPr/>
        </p:nvSpPr>
        <p:spPr>
          <a:xfrm>
            <a:off x="2782293" y="4920457"/>
            <a:ext cx="2015033" cy="1164828"/>
          </a:xfrm>
          <a:prstGeom prst="rect">
            <a:avLst/>
          </a:prstGeom>
          <a:noFill/>
          <a:ln/>
        </p:spPr>
        <p:txBody>
          <a:bodyPr wrap="square" rtlCol="0" anchor="t"/>
          <a:lstStyle/>
          <a:p>
            <a:pPr>
              <a:lnSpc>
                <a:spcPts val="1835"/>
              </a:lnSpc>
            </a:pPr>
            <a:r>
              <a:rPr lang="en-US" sz="1147" dirty="0">
                <a:solidFill>
                  <a:srgbClr val="D7E5D8"/>
                </a:solidFill>
                <a:latin typeface="Syne" pitchFamily="34" charset="0"/>
                <a:ea typeface="Syne" pitchFamily="34" charset="-122"/>
                <a:cs typeface="Syne" pitchFamily="34" charset="-120"/>
              </a:rPr>
              <a:t>Thorough analysis of existing zombie-themed games and player feedback to create an engaging and unique gaming experience.</a:t>
            </a:r>
            <a:endParaRPr lang="en-US" sz="1147" dirty="0"/>
          </a:p>
        </p:txBody>
      </p:sp>
      <p:pic>
        <p:nvPicPr>
          <p:cNvPr id="9" name="Image 3" descr="preencoded.png"/>
          <p:cNvPicPr>
            <a:picLocks noChangeAspect="1"/>
          </p:cNvPicPr>
          <p:nvPr/>
        </p:nvPicPr>
        <p:blipFill>
          <a:blip r:embed="rId6"/>
          <a:stretch>
            <a:fillRect/>
          </a:stretch>
        </p:blipFill>
        <p:spPr>
          <a:xfrm>
            <a:off x="4942880" y="3804742"/>
            <a:ext cx="2306142" cy="582513"/>
          </a:xfrm>
          <a:prstGeom prst="rect">
            <a:avLst/>
          </a:prstGeom>
        </p:spPr>
      </p:pic>
      <p:sp>
        <p:nvSpPr>
          <p:cNvPr id="10" name="Text 4"/>
          <p:cNvSpPr/>
          <p:nvPr/>
        </p:nvSpPr>
        <p:spPr>
          <a:xfrm>
            <a:off x="5088434" y="4605635"/>
            <a:ext cx="2015033" cy="455018"/>
          </a:xfrm>
          <a:prstGeom prst="rect">
            <a:avLst/>
          </a:prstGeom>
          <a:noFill/>
          <a:ln/>
        </p:spPr>
        <p:txBody>
          <a:bodyPr wrap="square" rtlCol="0" anchor="t"/>
          <a:lstStyle/>
          <a:p>
            <a:pPr>
              <a:lnSpc>
                <a:spcPts val="1792"/>
              </a:lnSpc>
            </a:pPr>
            <a:r>
              <a:rPr lang="en-US" sz="1433" b="1" dirty="0">
                <a:solidFill>
                  <a:srgbClr val="D7E5D8"/>
                </a:solidFill>
                <a:latin typeface="Syne" pitchFamily="34" charset="0"/>
                <a:ea typeface="Syne" pitchFamily="34" charset="-122"/>
                <a:cs typeface="Syne" pitchFamily="34" charset="-120"/>
              </a:rPr>
              <a:t>Storyline Development</a:t>
            </a:r>
            <a:endParaRPr lang="en-US" sz="1433" dirty="0"/>
          </a:p>
        </p:txBody>
      </p:sp>
      <p:sp>
        <p:nvSpPr>
          <p:cNvPr id="11" name="Text 5"/>
          <p:cNvSpPr/>
          <p:nvPr/>
        </p:nvSpPr>
        <p:spPr>
          <a:xfrm>
            <a:off x="5088434" y="5147965"/>
            <a:ext cx="2015033" cy="1164828"/>
          </a:xfrm>
          <a:prstGeom prst="rect">
            <a:avLst/>
          </a:prstGeom>
          <a:noFill/>
          <a:ln/>
        </p:spPr>
        <p:txBody>
          <a:bodyPr wrap="square" rtlCol="0" anchor="t"/>
          <a:lstStyle/>
          <a:p>
            <a:pPr>
              <a:lnSpc>
                <a:spcPts val="1835"/>
              </a:lnSpc>
            </a:pPr>
            <a:r>
              <a:rPr lang="en-US" sz="1147" dirty="0">
                <a:solidFill>
                  <a:srgbClr val="D7E5D8"/>
                </a:solidFill>
                <a:latin typeface="Syne" pitchFamily="34" charset="0"/>
                <a:ea typeface="Syne" pitchFamily="34" charset="-122"/>
                <a:cs typeface="Syne" pitchFamily="34" charset="-120"/>
              </a:rPr>
              <a:t>Collaboration with creative writers and artists to craft a compelling, immersive, and emotionally charged narrative for the game's storyline.</a:t>
            </a:r>
            <a:endParaRPr lang="en-US" sz="1147" dirty="0"/>
          </a:p>
        </p:txBody>
      </p:sp>
      <p:pic>
        <p:nvPicPr>
          <p:cNvPr id="12" name="Image 4" descr="preencoded.png"/>
          <p:cNvPicPr>
            <a:picLocks noChangeAspect="1"/>
          </p:cNvPicPr>
          <p:nvPr/>
        </p:nvPicPr>
        <p:blipFill>
          <a:blip r:embed="rId7"/>
          <a:stretch>
            <a:fillRect/>
          </a:stretch>
        </p:blipFill>
        <p:spPr>
          <a:xfrm>
            <a:off x="7249021" y="3804742"/>
            <a:ext cx="2306142" cy="582513"/>
          </a:xfrm>
          <a:prstGeom prst="rect">
            <a:avLst/>
          </a:prstGeom>
        </p:spPr>
      </p:pic>
      <p:sp>
        <p:nvSpPr>
          <p:cNvPr id="13" name="Text 6"/>
          <p:cNvSpPr/>
          <p:nvPr/>
        </p:nvSpPr>
        <p:spPr>
          <a:xfrm>
            <a:off x="7394575" y="4605635"/>
            <a:ext cx="2015033" cy="455018"/>
          </a:xfrm>
          <a:prstGeom prst="rect">
            <a:avLst/>
          </a:prstGeom>
          <a:noFill/>
          <a:ln/>
        </p:spPr>
        <p:txBody>
          <a:bodyPr wrap="square" rtlCol="0" anchor="t"/>
          <a:lstStyle/>
          <a:p>
            <a:pPr>
              <a:lnSpc>
                <a:spcPts val="1792"/>
              </a:lnSpc>
            </a:pPr>
            <a:r>
              <a:rPr lang="en-US" sz="1433" b="1" dirty="0">
                <a:solidFill>
                  <a:srgbClr val="D7E5D8"/>
                </a:solidFill>
                <a:latin typeface="Syne" pitchFamily="34" charset="0"/>
                <a:ea typeface="Syne" pitchFamily="34" charset="-122"/>
                <a:cs typeface="Syne" pitchFamily="34" charset="-120"/>
              </a:rPr>
              <a:t>Graphic Design</a:t>
            </a:r>
            <a:endParaRPr lang="en-US" sz="1433" dirty="0"/>
          </a:p>
        </p:txBody>
      </p:sp>
      <p:sp>
        <p:nvSpPr>
          <p:cNvPr id="14" name="Text 7"/>
          <p:cNvSpPr/>
          <p:nvPr/>
        </p:nvSpPr>
        <p:spPr>
          <a:xfrm>
            <a:off x="7394575" y="5147965"/>
            <a:ext cx="2015033" cy="1164828"/>
          </a:xfrm>
          <a:prstGeom prst="rect">
            <a:avLst/>
          </a:prstGeom>
          <a:noFill/>
          <a:ln/>
        </p:spPr>
        <p:txBody>
          <a:bodyPr wrap="square" rtlCol="0" anchor="t"/>
          <a:lstStyle/>
          <a:p>
            <a:pPr>
              <a:lnSpc>
                <a:spcPts val="1835"/>
              </a:lnSpc>
            </a:pPr>
            <a:r>
              <a:rPr lang="en-US" sz="1147" dirty="0">
                <a:solidFill>
                  <a:srgbClr val="D7E5D8"/>
                </a:solidFill>
                <a:latin typeface="Syne" pitchFamily="34" charset="0"/>
                <a:ea typeface="Syne" pitchFamily="34" charset="-122"/>
                <a:cs typeface="Syne" pitchFamily="34" charset="-120"/>
              </a:rPr>
              <a:t>Working with talented illustrators and designers to develop stunning visuals and animations that bring the game world to life.</a:t>
            </a:r>
            <a:endParaRPr lang="en-US" sz="1147"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1CAD330-6A5E-E108-F2C1-E3207F5D8D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340936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0979AD-08C3-09CB-A0CB-46296F7457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243145" cy="3429000"/>
          </a:xfrm>
          <a:prstGeom prst="rect">
            <a:avLst/>
          </a:prstGeom>
        </p:spPr>
      </p:pic>
      <p:pic>
        <p:nvPicPr>
          <p:cNvPr id="5" name="Picture 4">
            <a:extLst>
              <a:ext uri="{FF2B5EF4-FFF2-40B4-BE49-F238E27FC236}">
                <a16:creationId xmlns:a16="http://schemas.microsoft.com/office/drawing/2014/main" id="{45FECF3F-0674-3A97-09EC-0A7E61EADF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3429000"/>
            <a:ext cx="12192000" cy="3429001"/>
          </a:xfrm>
          <a:prstGeom prst="rect">
            <a:avLst/>
          </a:prstGeom>
        </p:spPr>
      </p:pic>
      <p:pic>
        <p:nvPicPr>
          <p:cNvPr id="7" name="Picture 6">
            <a:extLst>
              <a:ext uri="{FF2B5EF4-FFF2-40B4-BE49-F238E27FC236}">
                <a16:creationId xmlns:a16="http://schemas.microsoft.com/office/drawing/2014/main" id="{4F33CF66-96C9-07A8-0589-0303AF6D11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3144" y="0"/>
            <a:ext cx="5948855" cy="4288221"/>
          </a:xfrm>
          <a:prstGeom prst="rect">
            <a:avLst/>
          </a:prstGeom>
        </p:spPr>
      </p:pic>
    </p:spTree>
    <p:extLst>
      <p:ext uri="{BB962C8B-B14F-4D97-AF65-F5344CB8AC3E}">
        <p14:creationId xmlns:p14="http://schemas.microsoft.com/office/powerpoint/2010/main" val="4374195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TotalTime>
  <Words>722</Words>
  <Application>Microsoft Office PowerPoint</Application>
  <PresentationFormat>Widescreen</PresentationFormat>
  <Paragraphs>101</Paragraphs>
  <Slides>15</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Algerian</vt:lpstr>
      <vt:lpstr>Arial</vt:lpstr>
      <vt:lpstr>Book Antiqua</vt:lpstr>
      <vt:lpstr>Calibri</vt:lpstr>
      <vt:lpstr>Calibri Light</vt:lpstr>
      <vt:lpstr>Rockwell</vt:lpstr>
      <vt:lpstr>Syne</vt:lpstr>
      <vt:lpstr>Times New Roman</vt:lpstr>
      <vt:lpstr>Wingdings</vt:lpstr>
      <vt:lpstr>Office Theme</vt:lpstr>
      <vt:lpstr>ZOMBIELAND</vt:lpstr>
      <vt:lpstr>Content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ZOMBIELAND</dc:title>
  <dc:creator>Prakhar Mehrotra</dc:creator>
  <cp:lastModifiedBy>Prakhar Mehrotra</cp:lastModifiedBy>
  <cp:revision>3</cp:revision>
  <dcterms:created xsi:type="dcterms:W3CDTF">2024-02-04T17:12:02Z</dcterms:created>
  <dcterms:modified xsi:type="dcterms:W3CDTF">2024-02-14T19:11:25Z</dcterms:modified>
</cp:coreProperties>
</file>

<file path=docProps/thumbnail.jpeg>
</file>